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48" r:id="rId2"/>
    <p:sldMasterId id="2147483655" r:id="rId3"/>
  </p:sldMasterIdLst>
  <p:notesMasterIdLst>
    <p:notesMasterId r:id="rId13"/>
  </p:notesMasterIdLst>
  <p:handoutMasterIdLst>
    <p:handoutMasterId r:id="rId14"/>
  </p:handoutMasterIdLst>
  <p:sldIdLst>
    <p:sldId id="275" r:id="rId4"/>
    <p:sldId id="320" r:id="rId5"/>
    <p:sldId id="327" r:id="rId6"/>
    <p:sldId id="321" r:id="rId7"/>
    <p:sldId id="326" r:id="rId8"/>
    <p:sldId id="322" r:id="rId9"/>
    <p:sldId id="325" r:id="rId10"/>
    <p:sldId id="324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7">
          <p15:clr>
            <a:srgbClr val="A4A3A4"/>
          </p15:clr>
        </p15:guide>
        <p15:guide id="2" orient="horz" pos="3901">
          <p15:clr>
            <a:srgbClr val="A4A3A4"/>
          </p15:clr>
        </p15:guide>
        <p15:guide id="3" pos="3076">
          <p15:clr>
            <a:srgbClr val="A4A3A4"/>
          </p15:clr>
        </p15:guide>
        <p15:guide id="4" pos="27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5"/>
    <p:restoredTop sz="93455" autoAdjust="0"/>
  </p:normalViewPr>
  <p:slideViewPr>
    <p:cSldViewPr snapToGrid="0" snapToObjects="1" showGuides="1">
      <p:cViewPr varScale="1">
        <p:scale>
          <a:sx n="79" d="100"/>
          <a:sy n="79" d="100"/>
        </p:scale>
        <p:origin x="-920" y="-104"/>
      </p:cViewPr>
      <p:guideLst>
        <p:guide orient="horz" pos="867"/>
        <p:guide orient="horz" pos="3901"/>
        <p:guide pos="3076"/>
        <p:guide pos="277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9FD7-1BA4-4E4E-AA1F-7041844D5613}" type="datetimeFigureOut">
              <a:rPr lang="en-US" smtClean="0"/>
              <a:t>06/05/20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7BA60-EBCA-4948-ADC9-4EB82A40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03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D8457-03D8-A342-9C2D-76CC40326802}" type="datetimeFigureOut">
              <a:rPr lang="es-ES" smtClean="0"/>
              <a:t>06/05/20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BAF12-A930-A242-A044-6AA413B76D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096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37681" y="1884122"/>
            <a:ext cx="8508095" cy="14700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présentation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7681" y="4201775"/>
            <a:ext cx="850809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37681" y="3994727"/>
            <a:ext cx="8508095" cy="38485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1267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3588" y="1376363"/>
            <a:ext cx="4570412" cy="480536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vert="horz" anchor="t"/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[ </a:t>
            </a:r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 </a:t>
            </a:r>
            <a:r>
              <a:rPr lang="en-US" dirty="0" err="1"/>
              <a:t>ici</a:t>
            </a:r>
            <a:r>
              <a:rPr lang="en-US" dirty="0"/>
              <a:t> ]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0354" y="1379538"/>
            <a:ext cx="3964082" cy="2506662"/>
          </a:xfrm>
          <a:prstGeom prst="rect">
            <a:avLst/>
          </a:prstGeom>
        </p:spPr>
        <p:txBody>
          <a:bodyPr/>
          <a:lstStyle>
            <a:lvl1pPr algn="l">
              <a:defRPr sz="38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présentation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767" y="4171981"/>
            <a:ext cx="3964081" cy="15206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98767" y="4018041"/>
            <a:ext cx="396567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6040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et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4218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8318" y="1085850"/>
            <a:ext cx="8573745" cy="5080000"/>
          </a:xfrm>
          <a:prstGeom prst="rect">
            <a:avLst/>
          </a:prstGeom>
        </p:spPr>
        <p:txBody>
          <a:bodyPr vert="horz" numCol="2" spcCol="360000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1pPr>
            <a:lvl2pPr marL="457200" indent="0">
              <a:buFont typeface="Arial"/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600">
                <a:solidFill>
                  <a:srgbClr val="4B50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it-IT" dirty="0" err="1"/>
              <a:t>Dumque</a:t>
            </a:r>
            <a:r>
              <a:rPr lang="it-IT" dirty="0"/>
              <a:t> </a:t>
            </a:r>
            <a:r>
              <a:rPr lang="it-IT" dirty="0" err="1"/>
              <a:t>ibi</a:t>
            </a:r>
            <a:r>
              <a:rPr lang="it-IT" dirty="0"/>
              <a:t> </a:t>
            </a:r>
            <a:r>
              <a:rPr lang="it-IT" dirty="0" err="1"/>
              <a:t>diu</a:t>
            </a:r>
            <a:r>
              <a:rPr lang="it-IT" dirty="0"/>
              <a:t> </a:t>
            </a:r>
            <a:r>
              <a:rPr lang="it-IT" dirty="0" err="1"/>
              <a:t>moratur</a:t>
            </a:r>
            <a:r>
              <a:rPr lang="it-IT" dirty="0"/>
              <a:t> </a:t>
            </a:r>
            <a:r>
              <a:rPr lang="it-IT" dirty="0" err="1"/>
              <a:t>commeatus</a:t>
            </a:r>
            <a:r>
              <a:rPr lang="it-IT" dirty="0"/>
              <a:t> </a:t>
            </a:r>
            <a:r>
              <a:rPr lang="it-IT" dirty="0" err="1"/>
              <a:t>opperiens</a:t>
            </a:r>
            <a:r>
              <a:rPr lang="it-IT" dirty="0"/>
              <a:t>, quorum </a:t>
            </a:r>
            <a:r>
              <a:rPr lang="it-IT" dirty="0" err="1"/>
              <a:t>translationem</a:t>
            </a:r>
            <a:r>
              <a:rPr lang="it-IT" dirty="0"/>
              <a:t> ex Aquitania verni </a:t>
            </a:r>
            <a:r>
              <a:rPr lang="it-IT" dirty="0" err="1"/>
              <a:t>imbres</a:t>
            </a:r>
            <a:r>
              <a:rPr lang="it-IT" dirty="0"/>
              <a:t> solito </a:t>
            </a:r>
            <a:r>
              <a:rPr lang="it-IT" dirty="0" err="1"/>
              <a:t>crebriores</a:t>
            </a:r>
            <a:r>
              <a:rPr lang="it-IT" dirty="0"/>
              <a:t> </a:t>
            </a:r>
            <a:r>
              <a:rPr lang="it-IT" dirty="0" err="1"/>
              <a:t>prohibebant</a:t>
            </a:r>
            <a:r>
              <a:rPr lang="it-IT" dirty="0"/>
              <a:t> </a:t>
            </a:r>
            <a:r>
              <a:rPr lang="it-IT" dirty="0" err="1"/>
              <a:t>auctique</a:t>
            </a:r>
            <a:r>
              <a:rPr lang="it-IT" dirty="0"/>
              <a:t> </a:t>
            </a:r>
            <a:r>
              <a:rPr lang="it-IT" dirty="0" err="1"/>
              <a:t>torrentes</a:t>
            </a:r>
            <a:r>
              <a:rPr lang="it-IT" dirty="0"/>
              <a:t>, </a:t>
            </a:r>
            <a:r>
              <a:rPr lang="it-IT" dirty="0" err="1"/>
              <a:t>Herculanus</a:t>
            </a:r>
            <a:r>
              <a:rPr lang="it-IT" dirty="0"/>
              <a:t> </a:t>
            </a:r>
            <a:r>
              <a:rPr lang="it-IT" dirty="0" err="1"/>
              <a:t>advenit</a:t>
            </a:r>
            <a:r>
              <a:rPr lang="it-IT" dirty="0"/>
              <a:t> </a:t>
            </a:r>
            <a:r>
              <a:rPr lang="it-IT" dirty="0" err="1"/>
              <a:t>protector</a:t>
            </a:r>
            <a:r>
              <a:rPr lang="it-IT" dirty="0"/>
              <a:t> </a:t>
            </a:r>
            <a:r>
              <a:rPr lang="it-IT" dirty="0" err="1"/>
              <a:t>domesticus</a:t>
            </a:r>
            <a:r>
              <a:rPr lang="it-IT" dirty="0"/>
              <a:t>, </a:t>
            </a:r>
            <a:r>
              <a:rPr lang="it-IT" dirty="0" err="1"/>
              <a:t>Hermogenis</a:t>
            </a:r>
            <a:r>
              <a:rPr lang="it-IT" dirty="0"/>
              <a:t> ex </a:t>
            </a:r>
            <a:r>
              <a:rPr lang="it-IT" dirty="0" err="1"/>
              <a:t>magistro</a:t>
            </a:r>
            <a:r>
              <a:rPr lang="it-IT" dirty="0"/>
              <a:t> </a:t>
            </a:r>
            <a:r>
              <a:rPr lang="it-IT" dirty="0" err="1"/>
              <a:t>equitum</a:t>
            </a:r>
            <a:r>
              <a:rPr lang="it-IT" dirty="0"/>
              <a:t> </a:t>
            </a:r>
            <a:r>
              <a:rPr lang="it-IT" dirty="0" err="1"/>
              <a:t>filius</a:t>
            </a:r>
            <a:r>
              <a:rPr lang="it-IT" dirty="0"/>
              <a:t>, </a:t>
            </a:r>
            <a:r>
              <a:rPr lang="it-IT" dirty="0" err="1"/>
              <a:t>apud</a:t>
            </a:r>
            <a:r>
              <a:rPr lang="it-IT" dirty="0"/>
              <a:t> </a:t>
            </a:r>
            <a:r>
              <a:rPr lang="it-IT" dirty="0" err="1"/>
              <a:t>Constantinopolim</a:t>
            </a:r>
            <a:r>
              <a:rPr lang="it-IT" dirty="0"/>
              <a:t>, ut </a:t>
            </a:r>
            <a:r>
              <a:rPr lang="it-IT" dirty="0" err="1"/>
              <a:t>supra</a:t>
            </a:r>
            <a:r>
              <a:rPr lang="it-IT" dirty="0"/>
              <a:t> </a:t>
            </a:r>
            <a:r>
              <a:rPr lang="it-IT" dirty="0" err="1"/>
              <a:t>rettulimus</a:t>
            </a:r>
            <a:r>
              <a:rPr lang="it-IT" dirty="0"/>
              <a:t>, </a:t>
            </a:r>
            <a:r>
              <a:rPr lang="it-IT" dirty="0" err="1"/>
              <a:t>populari</a:t>
            </a:r>
            <a:r>
              <a:rPr lang="it-IT" dirty="0"/>
              <a:t> quondam </a:t>
            </a:r>
            <a:r>
              <a:rPr lang="it-IT" dirty="0" err="1"/>
              <a:t>turbela</a:t>
            </a:r>
            <a:r>
              <a:rPr lang="it-IT" dirty="0"/>
              <a:t> </a:t>
            </a:r>
            <a:r>
              <a:rPr lang="it-IT" dirty="0" err="1"/>
              <a:t>discerpti</a:t>
            </a:r>
            <a:r>
              <a:rPr lang="it-IT" dirty="0"/>
              <a:t>. quo verissime referente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Gallus</a:t>
            </a:r>
            <a:r>
              <a:rPr lang="it-IT" dirty="0"/>
              <a:t> </a:t>
            </a:r>
            <a:r>
              <a:rPr lang="it-IT" dirty="0" err="1"/>
              <a:t>egerat</a:t>
            </a:r>
            <a:r>
              <a:rPr lang="it-IT" dirty="0"/>
              <a:t>, </a:t>
            </a:r>
            <a:r>
              <a:rPr lang="it-IT" dirty="0" err="1"/>
              <a:t>damnis</a:t>
            </a:r>
            <a:r>
              <a:rPr lang="it-IT" dirty="0"/>
              <a:t> super </a:t>
            </a:r>
            <a:r>
              <a:rPr lang="it-IT" dirty="0" err="1"/>
              <a:t>praeteritis</a:t>
            </a:r>
            <a:r>
              <a:rPr lang="it-IT" dirty="0"/>
              <a:t> </a:t>
            </a:r>
            <a:r>
              <a:rPr lang="it-IT" dirty="0" err="1"/>
              <a:t>maerens</a:t>
            </a:r>
            <a:r>
              <a:rPr lang="it-IT" dirty="0"/>
              <a:t> et </a:t>
            </a:r>
            <a:r>
              <a:rPr lang="it-IT" dirty="0" err="1"/>
              <a:t>futurorum</a:t>
            </a:r>
            <a:r>
              <a:rPr lang="it-IT" dirty="0"/>
              <a:t> timore </a:t>
            </a:r>
            <a:r>
              <a:rPr lang="it-IT" dirty="0" err="1"/>
              <a:t>suspensus</a:t>
            </a:r>
            <a:r>
              <a:rPr lang="it-IT" dirty="0"/>
              <a:t> </a:t>
            </a:r>
            <a:r>
              <a:rPr lang="it-IT" dirty="0" err="1"/>
              <a:t>angorem</a:t>
            </a:r>
            <a:r>
              <a:rPr lang="it-IT" dirty="0"/>
              <a:t> animi </a:t>
            </a:r>
            <a:r>
              <a:rPr lang="it-IT" dirty="0" err="1"/>
              <a:t>quam</a:t>
            </a:r>
            <a:r>
              <a:rPr lang="it-IT" dirty="0"/>
              <a:t> </a:t>
            </a:r>
            <a:r>
              <a:rPr lang="it-IT" dirty="0" err="1"/>
              <a:t>diu</a:t>
            </a:r>
            <a:r>
              <a:rPr lang="it-IT" dirty="0"/>
              <a:t> </a:t>
            </a:r>
            <a:r>
              <a:rPr lang="it-IT" dirty="0" err="1"/>
              <a:t>potuit</a:t>
            </a:r>
            <a:r>
              <a:rPr lang="it-IT" dirty="0"/>
              <a:t> </a:t>
            </a:r>
            <a:r>
              <a:rPr lang="it-IT" dirty="0" err="1"/>
              <a:t>emendabat</a:t>
            </a:r>
            <a:r>
              <a:rPr lang="it-IT" dirty="0"/>
              <a:t>.</a:t>
            </a:r>
          </a:p>
          <a:p>
            <a:pPr lvl="0"/>
            <a:endParaRPr lang="it-IT" dirty="0"/>
          </a:p>
          <a:p>
            <a:pPr lvl="0"/>
            <a:r>
              <a:rPr lang="it-IT" dirty="0"/>
              <a:t>Et </a:t>
            </a:r>
            <a:r>
              <a:rPr lang="it-IT" dirty="0" err="1"/>
              <a:t>eodem</a:t>
            </a:r>
            <a:r>
              <a:rPr lang="it-IT" dirty="0"/>
              <a:t> </a:t>
            </a:r>
            <a:r>
              <a:rPr lang="it-IT" dirty="0" err="1"/>
              <a:t>impetu</a:t>
            </a:r>
            <a:r>
              <a:rPr lang="it-IT" dirty="0"/>
              <a:t> </a:t>
            </a:r>
            <a:r>
              <a:rPr lang="it-IT" dirty="0" err="1"/>
              <a:t>Domitianum</a:t>
            </a:r>
            <a:r>
              <a:rPr lang="it-IT" dirty="0"/>
              <a:t> </a:t>
            </a:r>
            <a:r>
              <a:rPr lang="it-IT" dirty="0" err="1"/>
              <a:t>praecipitem</a:t>
            </a:r>
            <a:r>
              <a:rPr lang="it-IT" dirty="0"/>
              <a:t> per </a:t>
            </a:r>
            <a:r>
              <a:rPr lang="it-IT" dirty="0" err="1"/>
              <a:t>scalas</a:t>
            </a:r>
            <a:r>
              <a:rPr lang="it-IT" dirty="0"/>
              <a:t> </a:t>
            </a:r>
            <a:r>
              <a:rPr lang="it-IT" dirty="0" err="1"/>
              <a:t>itidem</a:t>
            </a:r>
            <a:r>
              <a:rPr lang="it-IT" dirty="0"/>
              <a:t> </a:t>
            </a:r>
            <a:r>
              <a:rPr lang="it-IT" dirty="0" err="1"/>
              <a:t>funibus</a:t>
            </a:r>
            <a:r>
              <a:rPr lang="it-IT" dirty="0"/>
              <a:t> </a:t>
            </a:r>
            <a:r>
              <a:rPr lang="it-IT" dirty="0" err="1"/>
              <a:t>constrinxerunt</a:t>
            </a:r>
            <a:r>
              <a:rPr lang="it-IT" dirty="0"/>
              <a:t>, </a:t>
            </a:r>
            <a:r>
              <a:rPr lang="it-IT" dirty="0" err="1"/>
              <a:t>eosque</a:t>
            </a:r>
            <a:r>
              <a:rPr lang="it-IT" dirty="0"/>
              <a:t> </a:t>
            </a:r>
            <a:r>
              <a:rPr lang="it-IT" dirty="0" err="1"/>
              <a:t>coniunctos</a:t>
            </a:r>
            <a:r>
              <a:rPr lang="it-IT" dirty="0"/>
              <a:t> per </a:t>
            </a:r>
            <a:r>
              <a:rPr lang="it-IT" dirty="0" err="1"/>
              <a:t>ampla</a:t>
            </a:r>
            <a:r>
              <a:rPr lang="it-IT" dirty="0"/>
              <a:t> </a:t>
            </a:r>
            <a:r>
              <a:rPr lang="it-IT" dirty="0" err="1"/>
              <a:t>spatia</a:t>
            </a:r>
            <a:r>
              <a:rPr lang="it-IT" dirty="0"/>
              <a:t> </a:t>
            </a:r>
            <a:r>
              <a:rPr lang="it-IT" dirty="0" err="1"/>
              <a:t>civitatis</a:t>
            </a:r>
            <a:r>
              <a:rPr lang="it-IT" dirty="0"/>
              <a:t> acri </a:t>
            </a:r>
            <a:r>
              <a:rPr lang="it-IT" dirty="0" err="1"/>
              <a:t>raptavere</a:t>
            </a:r>
            <a:r>
              <a:rPr lang="it-IT" dirty="0"/>
              <a:t> </a:t>
            </a:r>
            <a:r>
              <a:rPr lang="it-IT" dirty="0" err="1"/>
              <a:t>discursu</a:t>
            </a:r>
            <a:r>
              <a:rPr lang="it-IT" dirty="0"/>
              <a:t>. </a:t>
            </a:r>
            <a:r>
              <a:rPr lang="it-IT" dirty="0" err="1"/>
              <a:t>iamque</a:t>
            </a:r>
            <a:r>
              <a:rPr lang="it-IT" dirty="0"/>
              <a:t> </a:t>
            </a:r>
            <a:r>
              <a:rPr lang="it-IT" dirty="0" err="1"/>
              <a:t>artuum</a:t>
            </a:r>
            <a:r>
              <a:rPr lang="it-IT" dirty="0"/>
              <a:t> et </a:t>
            </a:r>
            <a:r>
              <a:rPr lang="it-IT" dirty="0" err="1"/>
              <a:t>membrorum</a:t>
            </a:r>
            <a:r>
              <a:rPr lang="it-IT" dirty="0"/>
              <a:t> divulsa </a:t>
            </a:r>
            <a:r>
              <a:rPr lang="it-IT" dirty="0" err="1"/>
              <a:t>conpage</a:t>
            </a:r>
            <a:r>
              <a:rPr lang="it-IT" dirty="0"/>
              <a:t> </a:t>
            </a:r>
            <a:r>
              <a:rPr lang="it-IT" dirty="0" err="1"/>
              <a:t>superscandentes</a:t>
            </a:r>
            <a:r>
              <a:rPr lang="it-IT" dirty="0"/>
              <a:t> corpora </a:t>
            </a:r>
            <a:r>
              <a:rPr lang="it-IT" dirty="0" err="1"/>
              <a:t>mortuorum</a:t>
            </a:r>
            <a:r>
              <a:rPr lang="it-IT" dirty="0"/>
              <a:t> ad </a:t>
            </a:r>
            <a:r>
              <a:rPr lang="it-IT" dirty="0" err="1"/>
              <a:t>ultimam</a:t>
            </a:r>
            <a:r>
              <a:rPr lang="it-IT" dirty="0"/>
              <a:t> </a:t>
            </a:r>
            <a:r>
              <a:rPr lang="it-IT" dirty="0" err="1"/>
              <a:t>truncata</a:t>
            </a:r>
            <a:r>
              <a:rPr lang="it-IT" dirty="0"/>
              <a:t> </a:t>
            </a:r>
            <a:r>
              <a:rPr lang="it-IT" dirty="0" err="1"/>
              <a:t>deformitatem</a:t>
            </a:r>
            <a:r>
              <a:rPr lang="it-IT" dirty="0"/>
              <a:t> </a:t>
            </a:r>
            <a:r>
              <a:rPr lang="it-IT" dirty="0" err="1"/>
              <a:t>velut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Nec</a:t>
            </a:r>
            <a:r>
              <a:rPr lang="it-IT" dirty="0"/>
              <a:t> sane </a:t>
            </a:r>
            <a:r>
              <a:rPr lang="it-IT" dirty="0" err="1"/>
              <a:t>haec</a:t>
            </a:r>
            <a:r>
              <a:rPr lang="it-IT" dirty="0"/>
              <a:t> sola </a:t>
            </a:r>
            <a:r>
              <a:rPr lang="it-IT" dirty="0" err="1"/>
              <a:t>pernicies</a:t>
            </a:r>
            <a:r>
              <a:rPr lang="it-IT" dirty="0"/>
              <a:t> </a:t>
            </a:r>
            <a:r>
              <a:rPr lang="it-IT" dirty="0" err="1"/>
              <a:t>orientem</a:t>
            </a:r>
            <a:r>
              <a:rPr lang="it-IT" dirty="0"/>
              <a:t> </a:t>
            </a:r>
            <a:r>
              <a:rPr lang="it-IT" dirty="0" err="1"/>
              <a:t>diversis</a:t>
            </a:r>
            <a:r>
              <a:rPr lang="it-IT" dirty="0"/>
              <a:t> </a:t>
            </a:r>
            <a:r>
              <a:rPr lang="it-IT" dirty="0" err="1"/>
              <a:t>cladibus</a:t>
            </a:r>
            <a:r>
              <a:rPr lang="it-IT" dirty="0"/>
              <a:t> </a:t>
            </a:r>
            <a:r>
              <a:rPr lang="it-IT" dirty="0" err="1"/>
              <a:t>adfligebat</a:t>
            </a:r>
            <a:r>
              <a:rPr lang="it-IT" dirty="0"/>
              <a:t>. </a:t>
            </a:r>
            <a:r>
              <a:rPr lang="it-IT" dirty="0" err="1"/>
              <a:t>Namque</a:t>
            </a:r>
            <a:r>
              <a:rPr lang="it-IT" dirty="0"/>
              <a:t> et </a:t>
            </a:r>
            <a:r>
              <a:rPr lang="it-IT" dirty="0" err="1"/>
              <a:t>Isauri</a:t>
            </a:r>
            <a:r>
              <a:rPr lang="it-IT" dirty="0"/>
              <a:t>, </a:t>
            </a:r>
            <a:r>
              <a:rPr lang="it-IT" dirty="0" err="1"/>
              <a:t>quibus</a:t>
            </a:r>
            <a:r>
              <a:rPr lang="it-IT" dirty="0"/>
              <a:t> est </a:t>
            </a:r>
            <a:r>
              <a:rPr lang="it-IT" dirty="0" err="1"/>
              <a:t>usitatum</a:t>
            </a:r>
            <a:r>
              <a:rPr lang="it-IT" dirty="0"/>
              <a:t> </a:t>
            </a:r>
            <a:r>
              <a:rPr lang="it-IT" dirty="0" err="1"/>
              <a:t>saepe</a:t>
            </a:r>
            <a:r>
              <a:rPr lang="it-IT" dirty="0"/>
              <a:t> </a:t>
            </a:r>
            <a:r>
              <a:rPr lang="it-IT" dirty="0" err="1"/>
              <a:t>pacari</a:t>
            </a:r>
            <a:r>
              <a:rPr lang="it-IT" dirty="0"/>
              <a:t> </a:t>
            </a:r>
            <a:r>
              <a:rPr lang="it-IT" dirty="0" err="1"/>
              <a:t>saepeque</a:t>
            </a:r>
            <a:r>
              <a:rPr lang="it-IT" dirty="0"/>
              <a:t> </a:t>
            </a:r>
            <a:r>
              <a:rPr lang="it-IT" dirty="0" err="1"/>
              <a:t>inopinis</a:t>
            </a:r>
            <a:r>
              <a:rPr lang="it-IT" dirty="0"/>
              <a:t> </a:t>
            </a:r>
            <a:r>
              <a:rPr lang="it-IT" dirty="0" err="1"/>
              <a:t>excursibus</a:t>
            </a:r>
            <a:r>
              <a:rPr lang="it-IT" dirty="0"/>
              <a:t> </a:t>
            </a:r>
            <a:r>
              <a:rPr lang="it-IT" dirty="0" err="1"/>
              <a:t>cuncta</a:t>
            </a:r>
            <a:r>
              <a:rPr lang="it-IT" dirty="0"/>
              <a:t> </a:t>
            </a:r>
            <a:r>
              <a:rPr lang="it-IT" dirty="0" err="1"/>
              <a:t>miscere</a:t>
            </a:r>
            <a:r>
              <a:rPr lang="it-IT" dirty="0"/>
              <a:t>, ex </a:t>
            </a:r>
            <a:r>
              <a:rPr lang="it-IT" dirty="0" err="1"/>
              <a:t>latrociniis</a:t>
            </a:r>
            <a:r>
              <a:rPr lang="it-IT" dirty="0"/>
              <a:t> </a:t>
            </a:r>
            <a:r>
              <a:rPr lang="it-IT" dirty="0" err="1"/>
              <a:t>occultis</a:t>
            </a:r>
            <a:r>
              <a:rPr lang="it-IT" dirty="0"/>
              <a:t> et </a:t>
            </a:r>
            <a:r>
              <a:rPr lang="it-IT" dirty="0" err="1"/>
              <a:t>raris</a:t>
            </a:r>
            <a:r>
              <a:rPr lang="it-IT" dirty="0"/>
              <a:t>, </a:t>
            </a:r>
            <a:r>
              <a:rPr lang="it-IT" dirty="0" err="1"/>
              <a:t>alente</a:t>
            </a:r>
            <a:r>
              <a:rPr lang="it-IT" dirty="0"/>
              <a:t> </a:t>
            </a:r>
            <a:r>
              <a:rPr lang="it-IT" dirty="0" err="1"/>
              <a:t>inpunitate</a:t>
            </a:r>
            <a:r>
              <a:rPr lang="it-IT" dirty="0"/>
              <a:t> </a:t>
            </a:r>
            <a:r>
              <a:rPr lang="it-IT" dirty="0" err="1"/>
              <a:t>adulescentem</a:t>
            </a:r>
            <a:r>
              <a:rPr lang="it-IT" dirty="0"/>
              <a:t> in </a:t>
            </a:r>
            <a:r>
              <a:rPr lang="it-IT" dirty="0" err="1"/>
              <a:t>peius</a:t>
            </a:r>
            <a:r>
              <a:rPr lang="it-IT" dirty="0"/>
              <a:t> </a:t>
            </a:r>
            <a:r>
              <a:rPr lang="it-IT" dirty="0" err="1"/>
              <a:t>audaciam</a:t>
            </a:r>
            <a:r>
              <a:rPr lang="it-IT" dirty="0"/>
              <a:t> ad bella </a:t>
            </a:r>
            <a:r>
              <a:rPr lang="it-IT" dirty="0" err="1"/>
              <a:t>gravia</a:t>
            </a:r>
            <a:r>
              <a:rPr lang="it-IT" dirty="0"/>
              <a:t> </a:t>
            </a:r>
            <a:r>
              <a:rPr lang="it-IT" dirty="0" err="1"/>
              <a:t>proruperunt</a:t>
            </a:r>
            <a:r>
              <a:rPr lang="it-IT" dirty="0"/>
              <a:t>, </a:t>
            </a:r>
            <a:r>
              <a:rPr lang="it-IT" dirty="0" err="1"/>
              <a:t>diu</a:t>
            </a:r>
            <a:r>
              <a:rPr lang="it-IT" dirty="0"/>
              <a:t> </a:t>
            </a:r>
            <a:r>
              <a:rPr lang="it-IT" dirty="0" err="1"/>
              <a:t>quidem</a:t>
            </a:r>
            <a:r>
              <a:rPr lang="it-IT" dirty="0"/>
              <a:t> </a:t>
            </a:r>
            <a:r>
              <a:rPr lang="it-IT" dirty="0" err="1"/>
              <a:t>perduelles</a:t>
            </a:r>
            <a:r>
              <a:rPr lang="it-IT" dirty="0"/>
              <a:t> </a:t>
            </a:r>
            <a:r>
              <a:rPr lang="it-IT" dirty="0" err="1"/>
              <a:t>spiritus</a:t>
            </a:r>
            <a:r>
              <a:rPr lang="it-IT" dirty="0"/>
              <a:t> </a:t>
            </a:r>
            <a:r>
              <a:rPr lang="it-IT" dirty="0" err="1"/>
              <a:t>inrequietis</a:t>
            </a:r>
            <a:r>
              <a:rPr lang="it-IT" dirty="0"/>
              <a:t> </a:t>
            </a:r>
            <a:r>
              <a:rPr lang="it-IT" dirty="0" err="1"/>
              <a:t>motibus</a:t>
            </a:r>
            <a:r>
              <a:rPr lang="it-IT" dirty="0"/>
              <a:t> </a:t>
            </a:r>
            <a:r>
              <a:rPr lang="it-IT" dirty="0" err="1"/>
              <a:t>erigentes</a:t>
            </a:r>
            <a:r>
              <a:rPr lang="it-IT" dirty="0"/>
              <a:t>, </a:t>
            </a:r>
            <a:r>
              <a:rPr lang="it-IT" dirty="0" err="1"/>
              <a:t>hac</a:t>
            </a:r>
            <a:r>
              <a:rPr lang="it-IT" dirty="0"/>
              <a:t> </a:t>
            </a:r>
            <a:r>
              <a:rPr lang="it-IT" dirty="0" err="1"/>
              <a:t>tamen</a:t>
            </a:r>
            <a:r>
              <a:rPr lang="it-IT" dirty="0"/>
              <a:t> </a:t>
            </a:r>
            <a:r>
              <a:rPr lang="it-IT" dirty="0" err="1"/>
              <a:t>indignitate</a:t>
            </a:r>
            <a:r>
              <a:rPr lang="it-IT" dirty="0"/>
              <a:t> </a:t>
            </a:r>
            <a:r>
              <a:rPr lang="it-IT" dirty="0" err="1"/>
              <a:t>perciti</a:t>
            </a:r>
            <a:r>
              <a:rPr lang="it-IT" dirty="0"/>
              <a:t> </a:t>
            </a:r>
            <a:r>
              <a:rPr lang="it-IT" dirty="0" err="1"/>
              <a:t>vehementer</a:t>
            </a:r>
            <a:r>
              <a:rPr lang="it-IT" dirty="0"/>
              <a:t>, ut </a:t>
            </a:r>
            <a:r>
              <a:rPr lang="it-IT" dirty="0" err="1"/>
              <a:t>iactitabant</a:t>
            </a:r>
            <a:r>
              <a:rPr lang="it-IT" dirty="0"/>
              <a:t>, </a:t>
            </a:r>
            <a:r>
              <a:rPr lang="it-IT" dirty="0" err="1"/>
              <a:t>quod</a:t>
            </a:r>
            <a:r>
              <a:rPr lang="it-IT" dirty="0"/>
              <a:t> </a:t>
            </a:r>
            <a:r>
              <a:rPr lang="it-IT" dirty="0" err="1"/>
              <a:t>eorum</a:t>
            </a:r>
            <a:r>
              <a:rPr lang="it-IT" dirty="0"/>
              <a:t> capiti quidam </a:t>
            </a:r>
            <a:r>
              <a:rPr lang="it-IT" dirty="0" err="1"/>
              <a:t>consortes</a:t>
            </a:r>
            <a:r>
              <a:rPr lang="it-IT" dirty="0"/>
              <a:t> </a:t>
            </a:r>
            <a:r>
              <a:rPr lang="it-IT" dirty="0" err="1"/>
              <a:t>apud</a:t>
            </a:r>
            <a:r>
              <a:rPr lang="it-IT" dirty="0"/>
              <a:t> </a:t>
            </a:r>
            <a:r>
              <a:rPr lang="it-IT" dirty="0" err="1"/>
              <a:t>Iconium</a:t>
            </a:r>
            <a:r>
              <a:rPr lang="it-IT" dirty="0"/>
              <a:t> </a:t>
            </a:r>
            <a:r>
              <a:rPr lang="it-IT" dirty="0" err="1"/>
              <a:t>Pisidiae</a:t>
            </a:r>
            <a:r>
              <a:rPr lang="it-IT" dirty="0"/>
              <a:t> </a:t>
            </a:r>
            <a:r>
              <a:rPr lang="it-IT" dirty="0" err="1"/>
              <a:t>oppidum</a:t>
            </a:r>
            <a:r>
              <a:rPr lang="it-IT" dirty="0"/>
              <a:t> in </a:t>
            </a:r>
            <a:r>
              <a:rPr lang="it-IT" dirty="0" err="1"/>
              <a:t>amphitheatrali</a:t>
            </a:r>
            <a:r>
              <a:rPr lang="it-IT" dirty="0"/>
              <a:t> </a:t>
            </a:r>
            <a:r>
              <a:rPr lang="it-IT" dirty="0" err="1"/>
              <a:t>spectaculo</a:t>
            </a:r>
            <a:r>
              <a:rPr lang="it-IT" dirty="0"/>
              <a:t> </a:t>
            </a:r>
            <a:r>
              <a:rPr lang="it-IT" dirty="0" err="1"/>
              <a:t>feris</a:t>
            </a:r>
            <a:r>
              <a:rPr lang="it-IT" dirty="0"/>
              <a:t> </a:t>
            </a:r>
            <a:r>
              <a:rPr lang="it-IT" dirty="0" err="1"/>
              <a:t>praedatricibus</a:t>
            </a:r>
            <a:r>
              <a:rPr lang="it-IT" dirty="0"/>
              <a:t> </a:t>
            </a:r>
            <a:r>
              <a:rPr lang="it-IT" dirty="0" err="1"/>
              <a:t>obiecti</a:t>
            </a:r>
            <a:r>
              <a:rPr lang="it-IT" dirty="0"/>
              <a:t> </a:t>
            </a:r>
            <a:r>
              <a:rPr lang="it-IT" dirty="0" err="1"/>
              <a:t>sunt</a:t>
            </a:r>
            <a:r>
              <a:rPr lang="it-IT" dirty="0"/>
              <a:t> </a:t>
            </a:r>
            <a:r>
              <a:rPr lang="it-IT" dirty="0" err="1"/>
              <a:t>praeter</a:t>
            </a:r>
            <a:r>
              <a:rPr lang="it-IT" dirty="0"/>
              <a:t> </a:t>
            </a:r>
            <a:r>
              <a:rPr lang="it-IT" dirty="0" err="1"/>
              <a:t>morem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0904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83150" y="1093788"/>
            <a:ext cx="3956050" cy="5072062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chemeClr val="tx2"/>
                </a:solidFill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it-IT" dirty="0" err="1"/>
              <a:t>Advenit</a:t>
            </a:r>
            <a:r>
              <a:rPr lang="it-IT" dirty="0"/>
              <a:t> post </a:t>
            </a:r>
            <a:r>
              <a:rPr lang="it-IT" dirty="0" err="1"/>
              <a:t>multos</a:t>
            </a:r>
            <a:r>
              <a:rPr lang="it-IT" dirty="0"/>
              <a:t> </a:t>
            </a:r>
            <a:r>
              <a:rPr lang="it-IT" dirty="0" err="1"/>
              <a:t>Scudilo</a:t>
            </a:r>
            <a:r>
              <a:rPr lang="it-IT" dirty="0"/>
              <a:t> </a:t>
            </a:r>
            <a:r>
              <a:rPr lang="it-IT" dirty="0" err="1"/>
              <a:t>Scutariorum</a:t>
            </a:r>
            <a:r>
              <a:rPr lang="it-IT" dirty="0"/>
              <a:t> </a:t>
            </a:r>
            <a:r>
              <a:rPr lang="it-IT" dirty="0" err="1"/>
              <a:t>tribunus</a:t>
            </a:r>
            <a:r>
              <a:rPr lang="it-IT" dirty="0"/>
              <a:t> velamento </a:t>
            </a:r>
            <a:r>
              <a:rPr lang="it-IT" dirty="0" err="1"/>
              <a:t>subagrestis</a:t>
            </a:r>
            <a:r>
              <a:rPr lang="it-IT" dirty="0"/>
              <a:t> </a:t>
            </a:r>
            <a:r>
              <a:rPr lang="it-IT" dirty="0" err="1"/>
              <a:t>ingenii</a:t>
            </a:r>
            <a:r>
              <a:rPr lang="it-IT" dirty="0"/>
              <a:t> </a:t>
            </a:r>
            <a:r>
              <a:rPr lang="it-IT" dirty="0" err="1"/>
              <a:t>persuasionis</a:t>
            </a:r>
            <a:r>
              <a:rPr lang="it-IT" dirty="0"/>
              <a:t> </a:t>
            </a:r>
            <a:r>
              <a:rPr lang="it-IT" dirty="0" err="1"/>
              <a:t>opifex</a:t>
            </a:r>
            <a:r>
              <a:rPr lang="it-IT" dirty="0"/>
              <a:t> </a:t>
            </a:r>
            <a:r>
              <a:rPr lang="it-IT" dirty="0" err="1"/>
              <a:t>callidus</a:t>
            </a:r>
            <a:r>
              <a:rPr lang="it-IT" dirty="0"/>
              <a:t>. Qui </a:t>
            </a:r>
            <a:r>
              <a:rPr lang="it-IT" dirty="0" err="1"/>
              <a:t>eum</a:t>
            </a:r>
            <a:r>
              <a:rPr lang="it-IT" dirty="0"/>
              <a:t> adulabili sermone </a:t>
            </a:r>
            <a:r>
              <a:rPr lang="it-IT" dirty="0" err="1"/>
              <a:t>seriis</a:t>
            </a:r>
            <a:r>
              <a:rPr lang="it-IT" dirty="0"/>
              <a:t> </a:t>
            </a:r>
            <a:r>
              <a:rPr lang="it-IT" dirty="0" err="1"/>
              <a:t>admixto</a:t>
            </a:r>
            <a:r>
              <a:rPr lang="it-IT" dirty="0"/>
              <a:t> </a:t>
            </a:r>
            <a:r>
              <a:rPr lang="it-IT" dirty="0" err="1"/>
              <a:t>solus</a:t>
            </a:r>
            <a:r>
              <a:rPr lang="it-IT" dirty="0"/>
              <a:t> omnium </a:t>
            </a:r>
            <a:r>
              <a:rPr lang="it-IT" dirty="0" err="1"/>
              <a:t>proficisci</a:t>
            </a:r>
            <a:r>
              <a:rPr lang="it-IT" dirty="0"/>
              <a:t> </a:t>
            </a:r>
            <a:r>
              <a:rPr lang="it-IT" dirty="0" err="1"/>
              <a:t>pellexit</a:t>
            </a:r>
            <a:r>
              <a:rPr lang="it-IT" dirty="0"/>
              <a:t> </a:t>
            </a:r>
            <a:r>
              <a:rPr lang="it-IT" dirty="0" err="1"/>
              <a:t>vultu</a:t>
            </a:r>
            <a:r>
              <a:rPr lang="it-IT" dirty="0"/>
              <a:t> </a:t>
            </a:r>
            <a:r>
              <a:rPr lang="it-IT" dirty="0" err="1"/>
              <a:t>adsimulato</a:t>
            </a:r>
            <a:r>
              <a:rPr lang="it-IT" dirty="0"/>
              <a:t> </a:t>
            </a:r>
            <a:r>
              <a:rPr lang="it-IT" dirty="0" err="1"/>
              <a:t>saepius</a:t>
            </a:r>
            <a:r>
              <a:rPr lang="it-IT" dirty="0"/>
              <a:t>:</a:t>
            </a:r>
          </a:p>
          <a:p>
            <a:pPr lvl="0"/>
            <a:endParaRPr lang="it-IT" dirty="0"/>
          </a:p>
          <a:p>
            <a:pPr lvl="0"/>
            <a:r>
              <a:rPr lang="it-IT" dirty="0"/>
              <a:t>replicando</a:t>
            </a:r>
          </a:p>
          <a:p>
            <a:pPr lvl="0"/>
            <a:r>
              <a:rPr lang="it-IT" dirty="0" err="1"/>
              <a:t>adsimulato</a:t>
            </a:r>
            <a:r>
              <a:rPr lang="it-IT" dirty="0"/>
              <a:t> </a:t>
            </a:r>
          </a:p>
          <a:p>
            <a:pPr lvl="0"/>
            <a:r>
              <a:rPr lang="it-IT" dirty="0" err="1"/>
              <a:t>adsimulato</a:t>
            </a:r>
            <a:r>
              <a:rPr lang="it-IT" dirty="0"/>
              <a:t> </a:t>
            </a:r>
            <a:endParaRPr lang="fr-FR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93788"/>
            <a:ext cx="4572000" cy="5072062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[ </a:t>
            </a:r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photo </a:t>
            </a:r>
            <a:r>
              <a:rPr lang="en-US" dirty="0" err="1"/>
              <a:t>ici</a:t>
            </a:r>
            <a:r>
              <a:rPr lang="en-US" dirty="0"/>
              <a:t> ]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3975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83150" y="1093788"/>
            <a:ext cx="3956050" cy="5072062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10000"/>
              </a:lnSpc>
              <a:buClr>
                <a:schemeClr val="accent1"/>
              </a:buClr>
              <a:buSzPct val="90000"/>
              <a:buFont typeface="Wingdings" charset="2"/>
              <a:buChar char="§"/>
              <a:defRPr sz="1600">
                <a:solidFill>
                  <a:schemeClr val="tx2"/>
                </a:solidFill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it-IT" dirty="0" err="1"/>
              <a:t>Advenit</a:t>
            </a:r>
            <a:r>
              <a:rPr lang="it-IT" dirty="0"/>
              <a:t> post </a:t>
            </a:r>
            <a:r>
              <a:rPr lang="it-IT" dirty="0" err="1"/>
              <a:t>multos</a:t>
            </a:r>
            <a:r>
              <a:rPr lang="it-IT" dirty="0"/>
              <a:t> </a:t>
            </a:r>
            <a:r>
              <a:rPr lang="it-IT" dirty="0" err="1"/>
              <a:t>Scudilo</a:t>
            </a:r>
            <a:r>
              <a:rPr lang="it-IT" dirty="0"/>
              <a:t> </a:t>
            </a:r>
            <a:r>
              <a:rPr lang="it-IT" dirty="0" err="1"/>
              <a:t>Scutariorum</a:t>
            </a:r>
            <a:r>
              <a:rPr lang="it-IT" dirty="0"/>
              <a:t> </a:t>
            </a:r>
            <a:r>
              <a:rPr lang="it-IT" dirty="0" err="1"/>
              <a:t>tribunus</a:t>
            </a:r>
            <a:r>
              <a:rPr lang="it-IT" dirty="0"/>
              <a:t> velamento </a:t>
            </a:r>
            <a:r>
              <a:rPr lang="it-IT" dirty="0" err="1"/>
              <a:t>subagrestis</a:t>
            </a:r>
            <a:r>
              <a:rPr lang="it-IT" dirty="0"/>
              <a:t> </a:t>
            </a:r>
            <a:r>
              <a:rPr lang="it-IT" dirty="0" err="1"/>
              <a:t>ingenii</a:t>
            </a:r>
            <a:r>
              <a:rPr lang="it-IT" dirty="0"/>
              <a:t> </a:t>
            </a:r>
            <a:r>
              <a:rPr lang="it-IT" dirty="0" err="1"/>
              <a:t>persuasionis</a:t>
            </a:r>
            <a:r>
              <a:rPr lang="it-IT" dirty="0"/>
              <a:t> </a:t>
            </a:r>
            <a:r>
              <a:rPr lang="it-IT" dirty="0" err="1"/>
              <a:t>opifex</a:t>
            </a:r>
            <a:r>
              <a:rPr lang="it-IT" dirty="0"/>
              <a:t> </a:t>
            </a:r>
            <a:r>
              <a:rPr lang="it-IT" dirty="0" err="1"/>
              <a:t>callidus</a:t>
            </a:r>
            <a:r>
              <a:rPr lang="it-IT" dirty="0"/>
              <a:t>. Qui </a:t>
            </a:r>
            <a:r>
              <a:rPr lang="it-IT" dirty="0" err="1"/>
              <a:t>eum</a:t>
            </a:r>
            <a:r>
              <a:rPr lang="it-IT" dirty="0"/>
              <a:t> adulabili sermone </a:t>
            </a:r>
            <a:r>
              <a:rPr lang="it-IT" dirty="0" err="1"/>
              <a:t>seriis</a:t>
            </a:r>
            <a:r>
              <a:rPr lang="it-IT" dirty="0"/>
              <a:t> </a:t>
            </a:r>
            <a:r>
              <a:rPr lang="it-IT" dirty="0" err="1"/>
              <a:t>admixto</a:t>
            </a:r>
            <a:r>
              <a:rPr lang="it-IT" dirty="0"/>
              <a:t> </a:t>
            </a:r>
            <a:r>
              <a:rPr lang="it-IT" dirty="0" err="1"/>
              <a:t>solus</a:t>
            </a:r>
            <a:r>
              <a:rPr lang="it-IT" dirty="0"/>
              <a:t> omnium </a:t>
            </a:r>
            <a:r>
              <a:rPr lang="it-IT" dirty="0" err="1"/>
              <a:t>proficisci</a:t>
            </a:r>
            <a:r>
              <a:rPr lang="it-IT" dirty="0"/>
              <a:t> </a:t>
            </a:r>
            <a:r>
              <a:rPr lang="it-IT" dirty="0" err="1"/>
              <a:t>pellexit</a:t>
            </a:r>
            <a:r>
              <a:rPr lang="it-IT" dirty="0"/>
              <a:t> </a:t>
            </a:r>
            <a:r>
              <a:rPr lang="it-IT" dirty="0" err="1"/>
              <a:t>vultu</a:t>
            </a:r>
            <a:r>
              <a:rPr lang="it-IT" dirty="0"/>
              <a:t> </a:t>
            </a:r>
            <a:r>
              <a:rPr lang="it-IT" dirty="0" err="1"/>
              <a:t>adsimulato</a:t>
            </a:r>
            <a:r>
              <a:rPr lang="it-IT" dirty="0"/>
              <a:t> </a:t>
            </a:r>
            <a:r>
              <a:rPr lang="it-IT" dirty="0" err="1"/>
              <a:t>saepius</a:t>
            </a:r>
            <a:r>
              <a:rPr lang="it-IT" dirty="0"/>
              <a:t>:</a:t>
            </a:r>
          </a:p>
          <a:p>
            <a:pPr lvl="0"/>
            <a:endParaRPr lang="it-IT" dirty="0"/>
          </a:p>
          <a:p>
            <a:pPr lvl="0"/>
            <a:r>
              <a:rPr lang="it-IT" dirty="0"/>
              <a:t>replicando</a:t>
            </a:r>
          </a:p>
          <a:p>
            <a:pPr lvl="0"/>
            <a:r>
              <a:rPr lang="it-IT" dirty="0" err="1"/>
              <a:t>adsimulato</a:t>
            </a:r>
            <a:r>
              <a:rPr lang="it-IT" dirty="0"/>
              <a:t> </a:t>
            </a:r>
          </a:p>
          <a:p>
            <a:pPr lvl="0"/>
            <a:r>
              <a:rPr lang="it-IT" dirty="0" err="1"/>
              <a:t>adsimulato</a:t>
            </a:r>
            <a:r>
              <a:rPr lang="it-IT" dirty="0"/>
              <a:t> 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0" y="1085850"/>
            <a:ext cx="4573588" cy="5080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 baseline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[ </a:t>
            </a:r>
            <a:r>
              <a:rPr lang="en-US" dirty="0" err="1"/>
              <a:t>Insérez</a:t>
            </a:r>
            <a:r>
              <a:rPr lang="en-US" dirty="0"/>
              <a:t> un </a:t>
            </a:r>
            <a:r>
              <a:rPr lang="en-US" dirty="0" err="1"/>
              <a:t>visuel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]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839109" y="288925"/>
            <a:ext cx="6993561" cy="361950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kern="1200" baseline="0">
                <a:solidFill>
                  <a:schemeClr val="bg1"/>
                </a:solidFill>
                <a:latin typeface="Helvetica Light"/>
              </a:defRPr>
            </a:lvl1pPr>
          </a:lstStyle>
          <a:p>
            <a:pPr lvl="0"/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37681" y="6413786"/>
            <a:ext cx="2432050" cy="3063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rgbClr val="4B504D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1213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93789"/>
            <a:ext cx="9144000" cy="5086349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" y="5703774"/>
            <a:ext cx="9143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spc="100" dirty="0">
                <a:solidFill>
                  <a:schemeClr val="bg1"/>
                </a:solidFill>
                <a:latin typeface="Helvetica"/>
                <a:cs typeface="Helvetica"/>
              </a:rPr>
              <a:t>IDDRI.ORG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2630755"/>
            <a:ext cx="9144001" cy="105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00" dirty="0">
                <a:solidFill>
                  <a:schemeClr val="bg2"/>
                </a:solidFill>
                <a:latin typeface="Helvetica"/>
                <a:cs typeface="Helvetica"/>
              </a:rPr>
              <a:t>CONTACT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114325"/>
            <a:ext cx="9144000" cy="90100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[ </a:t>
            </a:r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mail et </a:t>
            </a:r>
            <a:r>
              <a:rPr lang="en-US" dirty="0" err="1"/>
              <a:t>numéro</a:t>
            </a:r>
            <a:r>
              <a:rPr lang="en-US" dirty="0"/>
              <a:t> de </a:t>
            </a:r>
            <a:r>
              <a:rPr lang="en-US" dirty="0" err="1"/>
              <a:t>téléphone</a:t>
            </a:r>
            <a:r>
              <a:rPr lang="en-US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4574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6" Type="http://schemas.openxmlformats.org/officeDocument/2006/relationships/image" Target="../media/image1.png"/><Relationship Id="rId7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6180138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7" y="249121"/>
            <a:ext cx="1140712" cy="371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36" y="6393321"/>
            <a:ext cx="1137897" cy="2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9144000" cy="869369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7" y="249121"/>
            <a:ext cx="1140712" cy="371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36" y="6393321"/>
            <a:ext cx="1137897" cy="2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0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2" r:id="rId3"/>
    <p:sldLayoutId id="214748365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6180138"/>
          </a:xfrm>
          <a:prstGeom prst="rect">
            <a:avLst/>
          </a:prstGeom>
          <a:solidFill>
            <a:srgbClr val="E51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7" y="249121"/>
            <a:ext cx="1140712" cy="371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36" y="6393321"/>
            <a:ext cx="1137897" cy="2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0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ddpinitiative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09734"/>
            <a:ext cx="9143999" cy="1690818"/>
          </a:xfrm>
        </p:spPr>
        <p:txBody>
          <a:bodyPr/>
          <a:lstStyle/>
          <a:p>
            <a:r>
              <a:rPr lang="fr-FR" sz="3600" dirty="0" smtClean="0"/>
              <a:t>Les technologies </a:t>
            </a:r>
            <a:r>
              <a:rPr lang="fr-FR" sz="3600" dirty="0"/>
              <a:t>dans la transition </a:t>
            </a:r>
            <a:r>
              <a:rPr lang="fr-FR" sz="3600" dirty="0" smtClean="0"/>
              <a:t>climat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Messages clés du GIEC </a:t>
            </a:r>
            <a:br>
              <a:rPr lang="fr-FR" sz="3600" dirty="0" smtClean="0"/>
            </a:br>
            <a:r>
              <a:rPr lang="fr-FR" sz="3600" dirty="0" smtClean="0"/>
              <a:t>avec un focus sur le nucléaire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Henri Waisman</a:t>
            </a:r>
          </a:p>
          <a:p>
            <a:r>
              <a:rPr lang="en-US" sz="2800" dirty="0" smtClean="0"/>
              <a:t>IDDRI</a:t>
            </a:r>
          </a:p>
          <a:p>
            <a:r>
              <a:rPr lang="en-US" sz="2800" dirty="0" smtClean="0"/>
              <a:t>Co-auteur du SR1.5 (GIEC)</a:t>
            </a:r>
            <a:endParaRPr lang="en-US" sz="28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114098" y="109064"/>
            <a:ext cx="7546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0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5612" y="975120"/>
            <a:ext cx="8980259" cy="1862673"/>
          </a:xfrm>
        </p:spPr>
        <p:txBody>
          <a:bodyPr numCol="1"/>
          <a:lstStyle/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b="1" dirty="0" smtClean="0">
                <a:sym typeface="Wingdings" panose="05000000000000000000" pitchFamily="2" charset="2"/>
              </a:rPr>
              <a:t>Le fonctionnement et le mandat des rapports du GIEC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2000" u="sng" dirty="0" smtClean="0">
                <a:sym typeface="Wingdings" panose="05000000000000000000" pitchFamily="2" charset="2"/>
              </a:rPr>
              <a:t>Évaluation</a:t>
            </a:r>
            <a:r>
              <a:rPr lang="fr-FR" sz="2000" dirty="0" smtClean="0">
                <a:sym typeface="Wingdings" panose="05000000000000000000" pitchFamily="2" charset="2"/>
              </a:rPr>
              <a:t> de la littérature scientifique sur le changement climatique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ym typeface="Wingdings" panose="05000000000000000000" pitchFamily="2" charset="2"/>
              </a:rPr>
              <a:t>Multidisciplinaire - 4 révisions - approbation plénière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ym typeface="Wingdings" panose="05000000000000000000" pitchFamily="2" charset="2"/>
              </a:rPr>
              <a:t>Pertinent pour la décision mais </a:t>
            </a:r>
            <a:r>
              <a:rPr lang="fr-FR" sz="2000" u="sng" dirty="0" smtClean="0">
                <a:sym typeface="Wingdings" panose="05000000000000000000" pitchFamily="2" charset="2"/>
              </a:rPr>
              <a:t>non prescriptif</a:t>
            </a:r>
          </a:p>
          <a:p>
            <a:pPr marL="0" indent="0" fontAlgn="b">
              <a:spcAft>
                <a:spcPts val="1000"/>
              </a:spcAft>
              <a:buNone/>
            </a:pPr>
            <a:endParaRPr lang="fr-FR" b="1" dirty="0" smtClean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r>
              <a:rPr lang="fr-FR" dirty="0">
                <a:sym typeface="Wingdings" panose="05000000000000000000" pitchFamily="2" charset="2"/>
              </a:rPr>
              <a:t/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31278" y="288925"/>
            <a:ext cx="8064594" cy="361950"/>
          </a:xfrm>
        </p:spPr>
        <p:txBody>
          <a:bodyPr/>
          <a:lstStyle/>
          <a:p>
            <a:r>
              <a:rPr lang="fr-FR" b="1" dirty="0" smtClean="0">
                <a:solidFill>
                  <a:prstClr val="white"/>
                </a:solidFill>
                <a:latin typeface="Calibri" panose="020F0502020204030204"/>
              </a:rPr>
              <a:t>Comment le GIEC aborde la question des technologies</a:t>
            </a:r>
            <a:endParaRPr lang="es-E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93" y="2087617"/>
            <a:ext cx="2227463" cy="2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0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5612" y="975120"/>
            <a:ext cx="8980259" cy="1862673"/>
          </a:xfrm>
        </p:spPr>
        <p:txBody>
          <a:bodyPr numCol="1"/>
          <a:lstStyle/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b="1" dirty="0" smtClean="0">
                <a:sym typeface="Wingdings" panose="05000000000000000000" pitchFamily="2" charset="2"/>
              </a:rPr>
              <a:t>Le fonctionnement et le mandat des rapports du GIEC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2000" u="sng" dirty="0" smtClean="0">
                <a:sym typeface="Wingdings" panose="05000000000000000000" pitchFamily="2" charset="2"/>
              </a:rPr>
              <a:t>Évaluation</a:t>
            </a:r>
            <a:r>
              <a:rPr lang="fr-FR" sz="2000" dirty="0" smtClean="0">
                <a:sym typeface="Wingdings" panose="05000000000000000000" pitchFamily="2" charset="2"/>
              </a:rPr>
              <a:t> de la littérature scientifique sur le changement climatique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ym typeface="Wingdings" panose="05000000000000000000" pitchFamily="2" charset="2"/>
              </a:rPr>
              <a:t>Multidisciplinaire - 4 révisions - approbation plénière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ym typeface="Wingdings" panose="05000000000000000000" pitchFamily="2" charset="2"/>
              </a:rPr>
              <a:t>Pertinent pour la décision mais </a:t>
            </a:r>
            <a:r>
              <a:rPr lang="fr-FR" sz="2000" u="sng" dirty="0" smtClean="0">
                <a:sym typeface="Wingdings" panose="05000000000000000000" pitchFamily="2" charset="2"/>
              </a:rPr>
              <a:t>non prescriptif</a:t>
            </a:r>
          </a:p>
          <a:p>
            <a:pPr marL="0" indent="0" fontAlgn="b">
              <a:spcAft>
                <a:spcPts val="1000"/>
              </a:spcAft>
              <a:buNone/>
            </a:pPr>
            <a:endParaRPr lang="fr-FR" b="1" dirty="0" smtClean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r>
              <a:rPr lang="fr-FR" dirty="0">
                <a:sym typeface="Wingdings" panose="05000000000000000000" pitchFamily="2" charset="2"/>
              </a:rPr>
              <a:t/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31278" y="288925"/>
            <a:ext cx="8064594" cy="361950"/>
          </a:xfrm>
        </p:spPr>
        <p:txBody>
          <a:bodyPr/>
          <a:lstStyle/>
          <a:p>
            <a:r>
              <a:rPr lang="fr-FR" b="1" dirty="0" smtClean="0">
                <a:solidFill>
                  <a:prstClr val="white"/>
                </a:solidFill>
                <a:latin typeface="Calibri" panose="020F0502020204030204"/>
              </a:rPr>
              <a:t>Comment le GIEC aborde la question des technologies</a:t>
            </a:r>
            <a:endParaRPr lang="es-E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93" y="2087617"/>
            <a:ext cx="2227463" cy="2882189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115613" y="3010482"/>
            <a:ext cx="6306208" cy="3080692"/>
          </a:xfrm>
          <a:prstGeom prst="rect">
            <a:avLst/>
          </a:prstGeom>
        </p:spPr>
        <p:txBody>
          <a:bodyPr vert="horz" numCol="1" spcCol="360000"/>
          <a:lstStyle>
            <a:lvl1pPr marL="285750" indent="-2857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§"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b="1" dirty="0" smtClean="0">
                <a:sym typeface="Wingdings" panose="05000000000000000000" pitchFamily="2" charset="2"/>
              </a:rPr>
              <a:t>Les 3 niveaux d’analyses sur les technologies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ym typeface="Wingdings" panose="05000000000000000000" pitchFamily="2" charset="2"/>
              </a:rPr>
              <a:t>Scénarios globaux issus de modèles intégrés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ym typeface="Wingdings" panose="05000000000000000000" pitchFamily="2" charset="2"/>
              </a:rPr>
              <a:t>Analyse de faisabilité physique, technique</a:t>
            </a:r>
            <a:r>
              <a:rPr lang="fr-FR" sz="2000" dirty="0">
                <a:sym typeface="Wingdings" panose="05000000000000000000" pitchFamily="2" charset="2"/>
              </a:rPr>
              <a:t>, économique, socio-culturelle, </a:t>
            </a:r>
            <a:r>
              <a:rPr lang="fr-FR" sz="2000" dirty="0" smtClean="0">
                <a:sym typeface="Wingdings" panose="05000000000000000000" pitchFamily="2" charset="2"/>
              </a:rPr>
              <a:t>institutionnelle (barrières et conditions du déploiement à l’échelle) 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fr-FR" dirty="0" smtClean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Font typeface="Wingdings" charset="2"/>
              <a:buNone/>
            </a:pPr>
            <a:endParaRPr lang="fr-FR" b="1" dirty="0" smtClean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Font typeface="Wingdings" charset="2"/>
              <a:buNone/>
            </a:pPr>
            <a:r>
              <a:rPr lang="fr-FR" dirty="0" smtClean="0">
                <a:sym typeface="Wingdings" panose="05000000000000000000" pitchFamily="2" charset="2"/>
              </a:rPr>
              <a:t/>
            </a:r>
            <a:br>
              <a:rPr lang="fr-FR" dirty="0" smtClean="0">
                <a:sym typeface="Wingdings" panose="05000000000000000000" pitchFamily="2" charset="2"/>
              </a:rPr>
            </a:br>
            <a:endParaRPr lang="fr-FR" dirty="0" smtClean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Font typeface="Wingdings" charset="2"/>
              <a:buNone/>
            </a:pPr>
            <a:endParaRPr lang="es-E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428" y="5142495"/>
            <a:ext cx="4645572" cy="16413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115612" y="5223770"/>
            <a:ext cx="4560178" cy="799517"/>
          </a:xfrm>
          <a:prstGeom prst="rect">
            <a:avLst/>
          </a:prstGeom>
        </p:spPr>
        <p:txBody>
          <a:bodyPr vert="horz" numCol="1" spcCol="360000"/>
          <a:lstStyle>
            <a:lvl1pPr marL="285750" indent="-2857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§"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2000" dirty="0" smtClean="0">
                <a:sym typeface="Wingdings" panose="05000000000000000000" pitchFamily="2" charset="2"/>
              </a:rPr>
              <a:t>Synergies et risques de tensions avec les différentes dimensions du développement durable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fr-FR" sz="2000" dirty="0" smtClean="0">
              <a:sym typeface="Wingdings" panose="05000000000000000000" pitchFamily="2" charset="2"/>
            </a:endParaRP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fr-FR" dirty="0" smtClean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Font typeface="Wingdings" charset="2"/>
              <a:buNone/>
            </a:pPr>
            <a:endParaRPr lang="fr-FR" b="1" dirty="0" smtClean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Font typeface="Wingdings" charset="2"/>
              <a:buNone/>
            </a:pPr>
            <a:r>
              <a:rPr lang="fr-FR" dirty="0" smtClean="0">
                <a:sym typeface="Wingdings" panose="05000000000000000000" pitchFamily="2" charset="2"/>
              </a:rPr>
              <a:t/>
            </a:r>
            <a:br>
              <a:rPr lang="fr-FR" dirty="0" smtClean="0">
                <a:sym typeface="Wingdings" panose="05000000000000000000" pitchFamily="2" charset="2"/>
              </a:rPr>
            </a:br>
            <a:endParaRPr lang="fr-FR" dirty="0" smtClean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Font typeface="Wingdings" charset="2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445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681" y="992330"/>
            <a:ext cx="8502869" cy="5080000"/>
          </a:xfrm>
        </p:spPr>
        <p:txBody>
          <a:bodyPr numCol="1"/>
          <a:lstStyle/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ym typeface="Wingdings" panose="05000000000000000000" pitchFamily="2" charset="2"/>
              </a:rPr>
              <a:t>Rôle clé de la modération de la demande d’énergie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ym typeface="Wingdings" panose="05000000000000000000" pitchFamily="2" charset="2"/>
              </a:rPr>
              <a:t>Production d’électricité: déploiement massif des RW (70%-85% en moyenne globale) et disparition des fossiles sans CCS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ym typeface="Wingdings" panose="05000000000000000000" pitchFamily="2" charset="2"/>
              </a:rPr>
              <a:t>A </a:t>
            </a:r>
            <a:r>
              <a:rPr lang="fr-FR" sz="2000" dirty="0">
                <a:sym typeface="Wingdings" panose="05000000000000000000" pitchFamily="2" charset="2"/>
              </a:rPr>
              <a:t>court </a:t>
            </a:r>
            <a:r>
              <a:rPr lang="fr-FR" sz="2000" dirty="0" smtClean="0">
                <a:sym typeface="Wingdings" panose="05000000000000000000" pitchFamily="2" charset="2"/>
              </a:rPr>
              <a:t>terme, combiner le déploiement des technologies existantes et la préparation de nouvelles solutions 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ym typeface="Wingdings" panose="05000000000000000000" pitchFamily="2" charset="2"/>
              </a:rPr>
              <a:t>La faisabilité des technologies dépend des déterminants non-technologiques (infrastructures, comportements, organisations)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ym typeface="Wingdings" panose="05000000000000000000" pitchFamily="2" charset="2"/>
              </a:rPr>
              <a:t>Intégration dans une vision systémique d’ensemble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ym typeface="Wingdings" panose="05000000000000000000" pitchFamily="2" charset="2"/>
              </a:rPr>
              <a:t>Extraction du carbone de l’atmosphère: nécessaire mais les options et l’échelle conditionnent les impacts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ym typeface="Wingdings" panose="05000000000000000000" pitchFamily="2" charset="2"/>
              </a:rPr>
              <a:t>La pertinence des technologies dépend du contexte national 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ym typeface="Wingdings" panose="05000000000000000000" pitchFamily="2" charset="2"/>
              </a:rPr>
              <a:t>Besoin d’anticiper pour bâtir les conditions de la transition à long-terme 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fr-FR" sz="2000" b="1" dirty="0" smtClean="0">
              <a:sym typeface="Wingdings" panose="05000000000000000000" pitchFamily="2" charset="2"/>
            </a:endParaRP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fr-FR" dirty="0" smtClean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endParaRPr lang="fr-FR" b="1" dirty="0" smtClean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r>
              <a:rPr lang="fr-FR" dirty="0">
                <a:sym typeface="Wingdings" panose="05000000000000000000" pitchFamily="2" charset="2"/>
              </a:rPr>
              <a:t/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31278" y="288925"/>
            <a:ext cx="8064594" cy="361950"/>
          </a:xfrm>
        </p:spPr>
        <p:txBody>
          <a:bodyPr/>
          <a:lstStyle/>
          <a:p>
            <a:r>
              <a:rPr lang="fr-FR" b="1" dirty="0" smtClean="0">
                <a:solidFill>
                  <a:prstClr val="white"/>
                </a:solidFill>
                <a:latin typeface="Calibri" panose="020F0502020204030204"/>
              </a:rPr>
              <a:t>Messages robustes sur les technologies</a:t>
            </a:r>
            <a:endParaRPr lang="es-E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663822" y="6395241"/>
            <a:ext cx="2432050" cy="306388"/>
          </a:xfrm>
          <a:solidFill>
            <a:schemeClr val="bg1"/>
          </a:solidFill>
        </p:spPr>
        <p:txBody>
          <a:bodyPr/>
          <a:lstStyle/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681" y="992330"/>
            <a:ext cx="8502869" cy="5080000"/>
          </a:xfrm>
        </p:spPr>
        <p:txBody>
          <a:bodyPr numCol="1"/>
          <a:lstStyle/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ym typeface="Wingdings" panose="05000000000000000000" pitchFamily="2" charset="2"/>
              </a:rPr>
              <a:t>Rôle clé de la modération de la demande d’énergie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ym typeface="Wingdings" panose="05000000000000000000" pitchFamily="2" charset="2"/>
              </a:rPr>
              <a:t>Production d’électricité: déploiement massif des RW (70%-85% en moyenne globale) et disparition des fossiles sans CCS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ym typeface="Wingdings" panose="05000000000000000000" pitchFamily="2" charset="2"/>
              </a:rPr>
              <a:t>A </a:t>
            </a:r>
            <a:r>
              <a:rPr lang="fr-FR" sz="2000" dirty="0">
                <a:sym typeface="Wingdings" panose="05000000000000000000" pitchFamily="2" charset="2"/>
              </a:rPr>
              <a:t>court </a:t>
            </a:r>
            <a:r>
              <a:rPr lang="fr-FR" sz="2000" dirty="0" smtClean="0">
                <a:sym typeface="Wingdings" panose="05000000000000000000" pitchFamily="2" charset="2"/>
              </a:rPr>
              <a:t>terme, combiner le déploiement des technologies existantes et la préparation de nouvelles solutions 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ym typeface="Wingdings" panose="05000000000000000000" pitchFamily="2" charset="2"/>
              </a:rPr>
              <a:t>La faisabilité des technologies dépend des déterminants non-technologiques (infrastructures, comportements, organisations)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ym typeface="Wingdings" panose="05000000000000000000" pitchFamily="2" charset="2"/>
              </a:rPr>
              <a:t>Intégration dans une vision systémique d’ensemble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ym typeface="Wingdings" panose="05000000000000000000" pitchFamily="2" charset="2"/>
              </a:rPr>
              <a:t>Extraction du carbone de l’atmosphère: nécessaire mais les options et l’échelle conditionnent les impacts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ym typeface="Wingdings" panose="05000000000000000000" pitchFamily="2" charset="2"/>
              </a:rPr>
              <a:t>La pertinence des technologies dépend du contexte national 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ym typeface="Wingdings" panose="05000000000000000000" pitchFamily="2" charset="2"/>
              </a:rPr>
              <a:t>Besoin d’anticiper pour bâtir les conditions de la transition à long-terme </a:t>
            </a: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fr-FR" sz="2000" b="1" dirty="0" smtClean="0">
              <a:sym typeface="Wingdings" panose="05000000000000000000" pitchFamily="2" charset="2"/>
            </a:endParaRP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fr-FR" dirty="0" smtClean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endParaRPr lang="fr-FR" b="1" dirty="0" smtClean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r>
              <a:rPr lang="fr-FR" dirty="0">
                <a:sym typeface="Wingdings" panose="05000000000000000000" pitchFamily="2" charset="2"/>
              </a:rPr>
              <a:t/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31278" y="288925"/>
            <a:ext cx="8064594" cy="361950"/>
          </a:xfrm>
        </p:spPr>
        <p:txBody>
          <a:bodyPr/>
          <a:lstStyle/>
          <a:p>
            <a:r>
              <a:rPr lang="fr-FR" b="1" dirty="0" smtClean="0">
                <a:solidFill>
                  <a:prstClr val="white"/>
                </a:solidFill>
                <a:latin typeface="Calibri" panose="020F0502020204030204"/>
              </a:rPr>
              <a:t>Messages robustes sur les technologies</a:t>
            </a:r>
            <a:endParaRPr lang="es-E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663822" y="6395241"/>
            <a:ext cx="2432050" cy="306388"/>
          </a:xfrm>
          <a:solidFill>
            <a:schemeClr val="bg1"/>
          </a:solidFill>
        </p:spPr>
        <p:txBody>
          <a:bodyPr/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2491" y="2150495"/>
            <a:ext cx="8701613" cy="34163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L’initiative </a:t>
            </a:r>
            <a:r>
              <a:rPr lang="fr-FR" sz="2400" dirty="0" err="1" smtClean="0"/>
              <a:t>Deep</a:t>
            </a:r>
            <a:r>
              <a:rPr lang="fr-FR" sz="2400" dirty="0" smtClean="0"/>
              <a:t> </a:t>
            </a:r>
            <a:r>
              <a:rPr lang="fr-FR" sz="2400" dirty="0" err="1" smtClean="0"/>
              <a:t>Decarbonization</a:t>
            </a:r>
            <a:r>
              <a:rPr lang="fr-FR" sz="2400" dirty="0" smtClean="0"/>
              <a:t> </a:t>
            </a:r>
            <a:r>
              <a:rPr lang="fr-FR" sz="2400" dirty="0" err="1" smtClean="0"/>
              <a:t>Pathways</a:t>
            </a:r>
            <a:r>
              <a:rPr lang="fr-FR" sz="2400" dirty="0" smtClean="0"/>
              <a:t> (DDP) de l’IDDRI analyse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les trajectoires de développement basses émissions</a:t>
            </a:r>
          </a:p>
          <a:p>
            <a:r>
              <a:rPr lang="fr-FR" sz="2400" dirty="0" smtClean="0"/>
              <a:t>     cohérentes avec l’accord de Paris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à long-terme (2050) pour informer les décisions de court-terme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d</a:t>
            </a:r>
            <a:r>
              <a:rPr lang="fr-FR" sz="2400" dirty="0" smtClean="0"/>
              <a:t>ans une approche systémique, </a:t>
            </a:r>
            <a:r>
              <a:rPr lang="fr-FR" sz="2400" dirty="0" err="1" smtClean="0"/>
              <a:t>multi-sectorielle</a:t>
            </a:r>
            <a:r>
              <a:rPr lang="fr-FR" sz="2400" dirty="0"/>
              <a:t> </a:t>
            </a:r>
            <a:r>
              <a:rPr lang="fr-FR" sz="2400" dirty="0" smtClean="0"/>
              <a:t>intégrant </a:t>
            </a:r>
          </a:p>
          <a:p>
            <a:r>
              <a:rPr lang="fr-FR" sz="2400" dirty="0" smtClean="0"/>
              <a:t>      les différents leviers de transformation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à</a:t>
            </a:r>
            <a:r>
              <a:rPr lang="fr-FR" sz="2400" dirty="0" smtClean="0"/>
              <a:t> l’échelle internationale, dans différents contextes nationaux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algn="ctr"/>
            <a:r>
              <a:rPr lang="fr-FR" sz="2400" b="1" dirty="0">
                <a:hlinkClick r:id="rId2"/>
              </a:rPr>
              <a:t>http://ddpinitiative.org/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93100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681" y="992330"/>
            <a:ext cx="8502869" cy="5080000"/>
          </a:xfrm>
        </p:spPr>
        <p:txBody>
          <a:bodyPr numCol="1"/>
          <a:lstStyle/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fr-FR" sz="2000" b="1" dirty="0" smtClean="0">
              <a:sym typeface="Wingdings" panose="05000000000000000000" pitchFamily="2" charset="2"/>
            </a:endParaRP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fr-FR" dirty="0" smtClean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endParaRPr lang="fr-FR" b="1" dirty="0" smtClean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r>
              <a:rPr lang="fr-FR" dirty="0">
                <a:sym typeface="Wingdings" panose="05000000000000000000" pitchFamily="2" charset="2"/>
              </a:rPr>
              <a:t/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31278" y="287950"/>
            <a:ext cx="8064594" cy="361950"/>
          </a:xfrm>
        </p:spPr>
        <p:txBody>
          <a:bodyPr/>
          <a:lstStyle/>
          <a:p>
            <a:r>
              <a:rPr lang="fr-FR" b="1" dirty="0" smtClean="0">
                <a:solidFill>
                  <a:prstClr val="white"/>
                </a:solidFill>
                <a:latin typeface="Calibri" panose="020F0502020204030204"/>
              </a:rPr>
              <a:t>Que dit le rapport du GIEC sur le nucléaire spécifiquement?</a:t>
            </a:r>
            <a:endParaRPr lang="es-E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663822" y="6395241"/>
            <a:ext cx="2432050" cy="306388"/>
          </a:xfrm>
          <a:solidFill>
            <a:schemeClr val="bg1"/>
          </a:solidFill>
        </p:spPr>
        <p:txBody>
          <a:bodyPr/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992330"/>
            <a:ext cx="9143999" cy="5080000"/>
          </a:xfrm>
          <a:prstGeom prst="rect">
            <a:avLst/>
          </a:prstGeom>
        </p:spPr>
        <p:txBody>
          <a:bodyPr vert="horz" numCol="1" spcCol="360000"/>
          <a:lstStyle>
            <a:lvl1pPr marL="285750" indent="-2857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§"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r-FR" sz="2000" b="1" dirty="0" smtClean="0"/>
              <a:t>Résumé </a:t>
            </a:r>
            <a:r>
              <a:rPr lang="fr-FR" sz="2000" b="1" dirty="0"/>
              <a:t>pour décideurs </a:t>
            </a:r>
            <a:endParaRPr lang="fr-FR" sz="2000" b="1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1800" dirty="0" smtClean="0"/>
              <a:t>«</a:t>
            </a:r>
            <a:r>
              <a:rPr lang="fr-FR" sz="1800" dirty="0"/>
              <a:t> In </a:t>
            </a:r>
            <a:r>
              <a:rPr lang="en-US" sz="1800" dirty="0"/>
              <a:t>electricity generation, shares of nuclear and fossil fuels with carbon dioxide capture and storage (CCS) are modelled to increase in </a:t>
            </a:r>
            <a:r>
              <a:rPr lang="en-US" sz="1800" u="sng" dirty="0"/>
              <a:t>most</a:t>
            </a:r>
            <a:r>
              <a:rPr lang="en-US" sz="1800" dirty="0"/>
              <a:t> 1.5°C pathways with no or limited overshoot.</a:t>
            </a:r>
            <a:r>
              <a:rPr lang="fr-FR" sz="1800" dirty="0"/>
              <a:t> »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2000" b="1" dirty="0" smtClean="0"/>
              <a:t>Section 2.4.2.1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/>
              <a:t> </a:t>
            </a:r>
            <a:r>
              <a:rPr lang="fr-FR" sz="1800" dirty="0" smtClean="0"/>
              <a:t>« </a:t>
            </a:r>
            <a:r>
              <a:rPr lang="en-US" sz="1800" dirty="0" smtClean="0"/>
              <a:t>Nuclear </a:t>
            </a:r>
            <a:r>
              <a:rPr lang="en-US" sz="1800" dirty="0"/>
              <a:t>power increases its share in most 1.5°C pathways with no </a:t>
            </a:r>
            <a:r>
              <a:rPr lang="en-US" sz="1800" dirty="0" smtClean="0"/>
              <a:t>or limited </a:t>
            </a:r>
            <a:r>
              <a:rPr lang="en-US" sz="1800" dirty="0"/>
              <a:t>overshoot by 2050, but in some pathways both the </a:t>
            </a:r>
            <a:r>
              <a:rPr lang="en-US" sz="1800" dirty="0" smtClean="0"/>
              <a:t>absolute capacity </a:t>
            </a:r>
            <a:r>
              <a:rPr lang="en-US" sz="1800" dirty="0"/>
              <a:t>and share of power from nuclear generators </a:t>
            </a:r>
            <a:r>
              <a:rPr lang="en-US" sz="1800" dirty="0" smtClean="0"/>
              <a:t>decrease</a:t>
            </a:r>
            <a:r>
              <a:rPr lang="fr-FR" sz="1800" dirty="0"/>
              <a:t> </a:t>
            </a:r>
            <a:r>
              <a:rPr lang="fr-FR" sz="1800" dirty="0" smtClean="0"/>
              <a:t>»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1800" dirty="0" smtClean="0"/>
              <a:t>« </a:t>
            </a:r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future deployment of </a:t>
            </a:r>
            <a:r>
              <a:rPr lang="en-US" sz="1800" dirty="0" smtClean="0"/>
              <a:t>nuclear can </a:t>
            </a:r>
            <a:r>
              <a:rPr lang="en-US" sz="1800" dirty="0"/>
              <a:t>be constrained by societal preferences assumed in </a:t>
            </a:r>
            <a:r>
              <a:rPr lang="en-US" sz="1800" dirty="0" smtClean="0"/>
              <a:t>narratives underlying </a:t>
            </a:r>
            <a:r>
              <a:rPr lang="en-US" sz="1800" dirty="0"/>
              <a:t>the </a:t>
            </a:r>
            <a:r>
              <a:rPr lang="en-US" sz="1800" dirty="0" smtClean="0"/>
              <a:t>pathways </a:t>
            </a:r>
            <a:r>
              <a:rPr lang="fr-FR" sz="1800" dirty="0" smtClean="0"/>
              <a:t>»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1800" dirty="0"/>
              <a:t>« </a:t>
            </a:r>
            <a:r>
              <a:rPr lang="en-US" sz="1800" dirty="0" smtClean="0"/>
              <a:t>Some </a:t>
            </a:r>
            <a:r>
              <a:rPr lang="en-US" sz="1800" dirty="0"/>
              <a:t>1.5°C pathways with no or limited overshoot no longer see a role for nuclear fission by the end of the century, while others project </a:t>
            </a:r>
            <a:r>
              <a:rPr lang="en-US" sz="1800" dirty="0" smtClean="0"/>
              <a:t>about 95 </a:t>
            </a:r>
            <a:r>
              <a:rPr lang="en-US" sz="1800" dirty="0"/>
              <a:t>EJ yr−1 of nuclear power in </a:t>
            </a:r>
            <a:r>
              <a:rPr lang="en-US" sz="1800" dirty="0" smtClean="0"/>
              <a:t>2100</a:t>
            </a:r>
            <a:r>
              <a:rPr lang="fr-FR" sz="1800" dirty="0"/>
              <a:t>»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33598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681" y="992330"/>
            <a:ext cx="8502869" cy="5080000"/>
          </a:xfrm>
        </p:spPr>
        <p:txBody>
          <a:bodyPr numCol="1"/>
          <a:lstStyle/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fr-FR" sz="2000" b="1" dirty="0" smtClean="0">
              <a:sym typeface="Wingdings" panose="05000000000000000000" pitchFamily="2" charset="2"/>
            </a:endParaRP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fr-FR" dirty="0" smtClean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endParaRPr lang="fr-FR" b="1" dirty="0" smtClean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r>
              <a:rPr lang="fr-FR" dirty="0">
                <a:sym typeface="Wingdings" panose="05000000000000000000" pitchFamily="2" charset="2"/>
              </a:rPr>
              <a:t/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31278" y="287950"/>
            <a:ext cx="8064594" cy="361950"/>
          </a:xfrm>
        </p:spPr>
        <p:txBody>
          <a:bodyPr/>
          <a:lstStyle/>
          <a:p>
            <a:r>
              <a:rPr lang="fr-FR" b="1" dirty="0" smtClean="0">
                <a:solidFill>
                  <a:prstClr val="white"/>
                </a:solidFill>
                <a:latin typeface="Calibri" panose="020F0502020204030204"/>
              </a:rPr>
              <a:t>Remarque: attention à l’interprétation des graphiques</a:t>
            </a:r>
            <a:endParaRPr lang="es-E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663822" y="6395241"/>
            <a:ext cx="2432050" cy="306388"/>
          </a:xfrm>
          <a:solidFill>
            <a:schemeClr val="bg1"/>
          </a:solidFill>
        </p:spPr>
        <p:txBody>
          <a:bodyPr/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992330"/>
            <a:ext cx="9143999" cy="5080000"/>
          </a:xfrm>
          <a:prstGeom prst="rect">
            <a:avLst/>
          </a:prstGeom>
        </p:spPr>
        <p:txBody>
          <a:bodyPr vert="horz" numCol="1" spcCol="360000"/>
          <a:lstStyle>
            <a:lvl1pPr marL="285750" indent="-2857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§"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s-ES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06" y="992330"/>
            <a:ext cx="5284053" cy="583044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" y="3076802"/>
            <a:ext cx="9095872" cy="455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7681" y="5023945"/>
            <a:ext cx="4097685" cy="2837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3804745" y="3532330"/>
            <a:ext cx="1030014" cy="1491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0692" y="3074279"/>
            <a:ext cx="9005180" cy="45805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461427" y="3855241"/>
            <a:ext cx="3379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Scenarios illustratifs arbitraires au sein de chaque famille !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2645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681" y="992330"/>
            <a:ext cx="8502869" cy="5080000"/>
          </a:xfrm>
        </p:spPr>
        <p:txBody>
          <a:bodyPr numCol="1"/>
          <a:lstStyle/>
          <a:p>
            <a:pPr fontAlgn="b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fr-FR" sz="2000" b="1" dirty="0" smtClean="0">
              <a:sym typeface="Wingdings" panose="05000000000000000000" pitchFamily="2" charset="2"/>
            </a:endParaRPr>
          </a:p>
          <a:p>
            <a:pPr fontAlgn="b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fr-FR" dirty="0" smtClean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endParaRPr lang="fr-FR" b="1" dirty="0" smtClean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r>
              <a:rPr lang="fr-FR" dirty="0">
                <a:sym typeface="Wingdings" panose="05000000000000000000" pitchFamily="2" charset="2"/>
              </a:rPr>
              <a:t/>
            </a:r>
            <a:br>
              <a:rPr lang="fr-FR" dirty="0">
                <a:sym typeface="Wingdings" panose="05000000000000000000" pitchFamily="2" charset="2"/>
              </a:rPr>
            </a:br>
            <a:endParaRPr lang="fr-FR" dirty="0">
              <a:sym typeface="Wingdings" panose="05000000000000000000" pitchFamily="2" charset="2"/>
            </a:endParaRPr>
          </a:p>
          <a:p>
            <a:pPr marL="0" indent="0" fontAlgn="b">
              <a:spcAft>
                <a:spcPts val="1000"/>
              </a:spcAft>
              <a:buNone/>
            </a:pP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31278" y="287950"/>
            <a:ext cx="8064594" cy="361950"/>
          </a:xfrm>
        </p:spPr>
        <p:txBody>
          <a:bodyPr/>
          <a:lstStyle/>
          <a:p>
            <a:r>
              <a:rPr lang="fr-FR" b="1" dirty="0" smtClean="0">
                <a:solidFill>
                  <a:prstClr val="white"/>
                </a:solidFill>
                <a:latin typeface="Calibri" panose="020F0502020204030204"/>
              </a:rPr>
              <a:t>Que dit le rapport du GIEC sur le nucléaire spécifiquement?</a:t>
            </a:r>
            <a:endParaRPr lang="es-E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663822" y="6395241"/>
            <a:ext cx="2432050" cy="306388"/>
          </a:xfrm>
          <a:solidFill>
            <a:schemeClr val="bg1"/>
          </a:solidFill>
        </p:spPr>
        <p:txBody>
          <a:bodyPr/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-48126" y="834675"/>
            <a:ext cx="9044982" cy="5080000"/>
          </a:xfrm>
          <a:prstGeom prst="rect">
            <a:avLst/>
          </a:prstGeom>
        </p:spPr>
        <p:txBody>
          <a:bodyPr vert="horz" numCol="1" spcCol="360000"/>
          <a:lstStyle>
            <a:lvl1pPr marL="285750" indent="-2857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§"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B504D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r-FR" sz="2000" b="1" dirty="0" smtClean="0"/>
              <a:t>Section 4.3.1.3</a:t>
            </a:r>
          </a:p>
          <a:p>
            <a:pPr marL="638175" indent="-352425">
              <a:buFont typeface="Wingdings" panose="05000000000000000000" pitchFamily="2" charset="2"/>
              <a:buChar char="§"/>
            </a:pPr>
            <a:r>
              <a:rPr lang="fr-FR" sz="1800" dirty="0" smtClean="0"/>
              <a:t>« T</a:t>
            </a:r>
            <a:r>
              <a:rPr lang="en-US" sz="1800" dirty="0" smtClean="0"/>
              <a:t>he </a:t>
            </a:r>
            <a:r>
              <a:rPr lang="en-US" sz="1800" dirty="0"/>
              <a:t>current </a:t>
            </a:r>
            <a:r>
              <a:rPr lang="en-US" sz="1800" u="sng" dirty="0"/>
              <a:t>time lag </a:t>
            </a:r>
            <a:r>
              <a:rPr lang="en-US" sz="1800" dirty="0"/>
              <a:t>between the </a:t>
            </a:r>
            <a:r>
              <a:rPr lang="en-US" sz="1800" dirty="0" smtClean="0"/>
              <a:t>decision date </a:t>
            </a:r>
            <a:r>
              <a:rPr lang="en-US" sz="1800" dirty="0"/>
              <a:t>and the commissioning of plants is observed to be 10-19 </a:t>
            </a:r>
            <a:r>
              <a:rPr lang="en-US" sz="1800" dirty="0" smtClean="0"/>
              <a:t>years </a:t>
            </a:r>
            <a:r>
              <a:rPr lang="fr-FR" sz="1800" dirty="0" smtClean="0"/>
              <a:t>»</a:t>
            </a:r>
            <a:endParaRPr lang="en-US" sz="1800" dirty="0" smtClean="0"/>
          </a:p>
          <a:p>
            <a:pPr marL="638175" indent="-352425">
              <a:buFont typeface="Wingdings" panose="05000000000000000000" pitchFamily="2" charset="2"/>
              <a:buChar char="§"/>
            </a:pPr>
            <a:r>
              <a:rPr lang="fr-FR" sz="1800" dirty="0"/>
              <a:t>« </a:t>
            </a:r>
            <a:r>
              <a:rPr lang="en-US" sz="1800" u="sng" dirty="0" smtClean="0"/>
              <a:t>social </a:t>
            </a:r>
            <a:r>
              <a:rPr lang="en-US" sz="1800" u="sng" dirty="0"/>
              <a:t>acceptability </a:t>
            </a:r>
            <a:r>
              <a:rPr lang="en-US" sz="1800" dirty="0" smtClean="0"/>
              <a:t>[…] due </a:t>
            </a:r>
            <a:r>
              <a:rPr lang="en-US" sz="1800" dirty="0"/>
              <a:t>to </a:t>
            </a:r>
            <a:r>
              <a:rPr lang="en-US" sz="1800" dirty="0" smtClean="0"/>
              <a:t>concerns over </a:t>
            </a:r>
            <a:r>
              <a:rPr lang="en-US" sz="1800" dirty="0"/>
              <a:t>risks of accidents and radioactive waste </a:t>
            </a:r>
            <a:r>
              <a:rPr lang="en-US" sz="1800" dirty="0" smtClean="0"/>
              <a:t>management </a:t>
            </a:r>
            <a:r>
              <a:rPr lang="fr-FR" sz="1800" dirty="0" smtClean="0"/>
              <a:t>»</a:t>
            </a:r>
            <a:endParaRPr lang="en-US" sz="1800" dirty="0" smtClean="0"/>
          </a:p>
          <a:p>
            <a:pPr marL="638175" indent="-352425">
              <a:buFont typeface="Wingdings" panose="05000000000000000000" pitchFamily="2" charset="2"/>
              <a:buChar char="§"/>
            </a:pPr>
            <a:r>
              <a:rPr lang="fr-FR" sz="1800" dirty="0"/>
              <a:t>« </a:t>
            </a:r>
            <a:r>
              <a:rPr lang="en-US" sz="1800" u="sng" dirty="0" smtClean="0"/>
              <a:t>health risks </a:t>
            </a:r>
            <a:r>
              <a:rPr lang="en-US" sz="1800" dirty="0" smtClean="0"/>
              <a:t>are </a:t>
            </a:r>
            <a:r>
              <a:rPr lang="en-US" sz="1800" dirty="0"/>
              <a:t>low per unit of electricity production </a:t>
            </a:r>
            <a:r>
              <a:rPr lang="en-US" sz="1800" dirty="0" smtClean="0"/>
              <a:t>and </a:t>
            </a:r>
            <a:r>
              <a:rPr lang="en-US" sz="1800" u="sng" dirty="0" smtClean="0"/>
              <a:t>land </a:t>
            </a:r>
            <a:r>
              <a:rPr lang="en-US" sz="1800" u="sng" dirty="0"/>
              <a:t>requirement</a:t>
            </a:r>
            <a:r>
              <a:rPr lang="en-US" sz="1800" dirty="0"/>
              <a:t> is lower than that of other power </a:t>
            </a:r>
            <a:r>
              <a:rPr lang="en-US" sz="1800" dirty="0" smtClean="0"/>
              <a:t>sources </a:t>
            </a:r>
            <a:r>
              <a:rPr lang="fr-FR" sz="1800" dirty="0" smtClean="0"/>
              <a:t>»</a:t>
            </a:r>
          </a:p>
          <a:p>
            <a:pPr marL="638175" indent="-352425">
              <a:buFont typeface="Wingdings" panose="05000000000000000000" pitchFamily="2" charset="2"/>
              <a:buChar char="§"/>
            </a:pPr>
            <a:r>
              <a:rPr lang="fr-FR" sz="1800" dirty="0" smtClean="0"/>
              <a:t>« </a:t>
            </a:r>
            <a:r>
              <a:rPr lang="en-US" sz="1800" dirty="0" smtClean="0"/>
              <a:t>the </a:t>
            </a:r>
            <a:r>
              <a:rPr lang="en-US" sz="1800" u="sng" dirty="0" smtClean="0"/>
              <a:t>political processes </a:t>
            </a:r>
            <a:r>
              <a:rPr lang="en-US" sz="1800" dirty="0"/>
              <a:t>[…] </a:t>
            </a:r>
            <a:r>
              <a:rPr lang="en-US" sz="1800" dirty="0" smtClean="0"/>
              <a:t>depend on country-specific means of managing the political debates around technological choices and their environmental impacts</a:t>
            </a:r>
            <a:r>
              <a:rPr lang="fr-FR" sz="1800" dirty="0" smtClean="0"/>
              <a:t> »</a:t>
            </a:r>
          </a:p>
          <a:p>
            <a:pPr marL="638175" indent="-352425">
              <a:buFont typeface="Wingdings" panose="05000000000000000000" pitchFamily="2" charset="2"/>
              <a:buChar char="§"/>
            </a:pPr>
            <a:r>
              <a:rPr lang="fr-FR" sz="1800" dirty="0" smtClean="0"/>
              <a:t>«</a:t>
            </a:r>
            <a:r>
              <a:rPr lang="en-US" sz="1800" u="sng" dirty="0" smtClean="0"/>
              <a:t>costs</a:t>
            </a:r>
            <a:r>
              <a:rPr lang="en-US" sz="1800" dirty="0" smtClean="0"/>
              <a:t> of nuclear power </a:t>
            </a:r>
            <a:r>
              <a:rPr lang="en-US" sz="1800" dirty="0"/>
              <a:t>[…] </a:t>
            </a:r>
            <a:r>
              <a:rPr lang="en-US" sz="1800" dirty="0" smtClean="0"/>
              <a:t>is debated in the literature</a:t>
            </a:r>
            <a:r>
              <a:rPr lang="fr-FR" sz="1800" dirty="0" smtClean="0"/>
              <a:t>» - « </a:t>
            </a:r>
            <a:r>
              <a:rPr lang="en-US" sz="1800" dirty="0" smtClean="0"/>
              <a:t>increased </a:t>
            </a:r>
            <a:r>
              <a:rPr lang="en-US" sz="1800" u="sng" dirty="0" smtClean="0"/>
              <a:t>investment risks </a:t>
            </a:r>
            <a:r>
              <a:rPr lang="en-US" sz="1800" dirty="0" smtClean="0"/>
              <a:t>of high-capital expenditure technologies</a:t>
            </a:r>
            <a:r>
              <a:rPr lang="fr-FR" sz="1800" dirty="0"/>
              <a:t> </a:t>
            </a:r>
            <a:r>
              <a:rPr lang="fr-FR" sz="1800" dirty="0" smtClean="0"/>
              <a:t>» - « </a:t>
            </a:r>
            <a:r>
              <a:rPr lang="fr-FR" sz="1800" u="sng" dirty="0" smtClean="0"/>
              <a:t>de-</a:t>
            </a:r>
            <a:r>
              <a:rPr lang="fr-FR" sz="1800" u="sng" dirty="0" err="1" smtClean="0"/>
              <a:t>risking</a:t>
            </a:r>
            <a:r>
              <a:rPr lang="fr-FR" sz="1800" dirty="0" smtClean="0"/>
              <a:t> instruments  » </a:t>
            </a:r>
          </a:p>
          <a:p>
            <a:pPr marL="638175" indent="-352425">
              <a:buFont typeface="Wingdings" panose="05000000000000000000" pitchFamily="2" charset="2"/>
              <a:buChar char="§"/>
            </a:pPr>
            <a:r>
              <a:rPr lang="fr-FR" sz="1800" dirty="0"/>
              <a:t>« </a:t>
            </a:r>
            <a:r>
              <a:rPr lang="en-US" sz="1800" dirty="0" smtClean="0"/>
              <a:t>issue </a:t>
            </a:r>
            <a:r>
              <a:rPr lang="en-US" sz="1800" dirty="0"/>
              <a:t>of </a:t>
            </a:r>
            <a:r>
              <a:rPr lang="en-US" sz="1800" u="sng" dirty="0" smtClean="0"/>
              <a:t>international governance </a:t>
            </a:r>
            <a:r>
              <a:rPr lang="en-US" sz="1800" dirty="0"/>
              <a:t>of civil nuclear risks and reinforced </a:t>
            </a:r>
            <a:r>
              <a:rPr lang="en-US" sz="1800" dirty="0" smtClean="0"/>
              <a:t>international cooperation </a:t>
            </a:r>
            <a:r>
              <a:rPr lang="en-US" sz="1800" dirty="0"/>
              <a:t>involving governments, companies and </a:t>
            </a:r>
            <a:r>
              <a:rPr lang="en-US" sz="1800" dirty="0" smtClean="0"/>
              <a:t>engineering</a:t>
            </a:r>
            <a:r>
              <a:rPr lang="fr-FR" sz="1800" dirty="0"/>
              <a:t> </a:t>
            </a:r>
            <a:r>
              <a:rPr lang="fr-FR" sz="1800" dirty="0" smtClean="0"/>
              <a:t>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b="1" dirty="0"/>
              <a:t>Section 5.4.1.2</a:t>
            </a:r>
          </a:p>
          <a:p>
            <a:pPr marL="638175" indent="-352425">
              <a:buFont typeface="Wingdings" panose="05000000000000000000" pitchFamily="2" charset="2"/>
              <a:buChar char="§"/>
            </a:pPr>
            <a:r>
              <a:rPr lang="fr-FR" sz="1800" dirty="0"/>
              <a:t>« </a:t>
            </a:r>
            <a:r>
              <a:rPr lang="en-US" sz="1800" dirty="0"/>
              <a:t>Nuclear energy […] can increase the risks of proliferation (SDG 16), have negative environmental effects (e.g., for water use; SDG 6) and have mixed effects for human health when replacing fossil fuels (SDGs 7 and 3)</a:t>
            </a:r>
            <a:r>
              <a:rPr lang="fr-FR" sz="1800" dirty="0"/>
              <a:t> »</a:t>
            </a:r>
          </a:p>
          <a:p>
            <a:pPr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49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/>
              <a:t>h</a:t>
            </a:r>
            <a:r>
              <a:rPr lang="fr-FR" sz="2800" dirty="0" smtClean="0"/>
              <a:t>enri.waisman@iddri.org</a:t>
            </a:r>
          </a:p>
          <a:p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Merci de votre attention!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8669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uverture">
  <a:themeElements>
    <a:clrScheme name="IDDRI 2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E51E31"/>
      </a:accent1>
      <a:accent2>
        <a:srgbClr val="112E3A"/>
      </a:accent2>
      <a:accent3>
        <a:srgbClr val="534C4C"/>
      </a:accent3>
      <a:accent4>
        <a:srgbClr val="4B504D"/>
      </a:accent4>
      <a:accent5>
        <a:srgbClr val="DDDEDD"/>
      </a:accent5>
      <a:accent6>
        <a:srgbClr val="7B7F7A"/>
      </a:accent6>
      <a:hlink>
        <a:srgbClr val="E51E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us">
  <a:themeElements>
    <a:clrScheme name="IDDRI 2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E51E31"/>
      </a:accent1>
      <a:accent2>
        <a:srgbClr val="112E3A"/>
      </a:accent2>
      <a:accent3>
        <a:srgbClr val="534C4C"/>
      </a:accent3>
      <a:accent4>
        <a:srgbClr val="4B504D"/>
      </a:accent4>
      <a:accent5>
        <a:srgbClr val="DDDEDD"/>
      </a:accent5>
      <a:accent6>
        <a:srgbClr val="7B7F7A"/>
      </a:accent6>
      <a:hlink>
        <a:srgbClr val="E51E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in">
  <a:themeElements>
    <a:clrScheme name="IDDRI">
      <a:dk1>
        <a:sysClr val="windowText" lastClr="000000"/>
      </a:dk1>
      <a:lt1>
        <a:sysClr val="window" lastClr="FFFFFF"/>
      </a:lt1>
      <a:dk2>
        <a:srgbClr val="4B504D"/>
      </a:dk2>
      <a:lt2>
        <a:srgbClr val="C0C1BF"/>
      </a:lt2>
      <a:accent1>
        <a:srgbClr val="CF172F"/>
      </a:accent1>
      <a:accent2>
        <a:srgbClr val="0E1B20"/>
      </a:accent2>
      <a:accent3>
        <a:srgbClr val="343231"/>
      </a:accent3>
      <a:accent4>
        <a:srgbClr val="4B504D"/>
      </a:accent4>
      <a:accent5>
        <a:srgbClr val="DDDEDD"/>
      </a:accent5>
      <a:accent6>
        <a:srgbClr val="7B7F7A"/>
      </a:accent6>
      <a:hlink>
        <a:srgbClr val="CF172F"/>
      </a:hlink>
      <a:folHlink>
        <a:srgbClr val="49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4547</TotalTime>
  <Words>604</Words>
  <Application>Microsoft Macintosh PowerPoint</Application>
  <PresentationFormat>Présentation à l'écran (4:3)</PresentationFormat>
  <Paragraphs>100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Ouverture</vt:lpstr>
      <vt:lpstr>Contenus</vt:lpstr>
      <vt:lpstr>Fin</vt:lpstr>
      <vt:lpstr>Les technologies dans la transition climat  Messages clés du GIEC  avec un focus sur le nucléaire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Jacquinot</dc:creator>
  <cp:lastModifiedBy>Charlotte Mijeon</cp:lastModifiedBy>
  <cp:revision>212</cp:revision>
  <dcterms:created xsi:type="dcterms:W3CDTF">2018-01-25T10:04:35Z</dcterms:created>
  <dcterms:modified xsi:type="dcterms:W3CDTF">2020-05-06T14:13:30Z</dcterms:modified>
</cp:coreProperties>
</file>