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</p:sldMasterIdLst>
  <p:notesMasterIdLst>
    <p:notesMasterId r:id="rId57"/>
  </p:notesMasterIdLst>
  <p:sldIdLst>
    <p:sldId id="256" r:id="rId13"/>
    <p:sldId id="257" r:id="rId14"/>
    <p:sldId id="303" r:id="rId15"/>
    <p:sldId id="266" r:id="rId16"/>
    <p:sldId id="273" r:id="rId17"/>
    <p:sldId id="267" r:id="rId18"/>
    <p:sldId id="268" r:id="rId19"/>
    <p:sldId id="286" r:id="rId20"/>
    <p:sldId id="285" r:id="rId21"/>
    <p:sldId id="271" r:id="rId22"/>
    <p:sldId id="259" r:id="rId23"/>
    <p:sldId id="274" r:id="rId24"/>
    <p:sldId id="275" r:id="rId25"/>
    <p:sldId id="276" r:id="rId26"/>
    <p:sldId id="277" r:id="rId27"/>
    <p:sldId id="260" r:id="rId28"/>
    <p:sldId id="278" r:id="rId29"/>
    <p:sldId id="261" r:id="rId30"/>
    <p:sldId id="279" r:id="rId31"/>
    <p:sldId id="262" r:id="rId32"/>
    <p:sldId id="280" r:id="rId33"/>
    <p:sldId id="281" r:id="rId34"/>
    <p:sldId id="263" r:id="rId35"/>
    <p:sldId id="264" r:id="rId36"/>
    <p:sldId id="311" r:id="rId37"/>
    <p:sldId id="312" r:id="rId38"/>
    <p:sldId id="313" r:id="rId39"/>
    <p:sldId id="265" r:id="rId40"/>
    <p:sldId id="287" r:id="rId41"/>
    <p:sldId id="333" r:id="rId42"/>
    <p:sldId id="283" r:id="rId43"/>
    <p:sldId id="297" r:id="rId44"/>
    <p:sldId id="304" r:id="rId45"/>
    <p:sldId id="302" r:id="rId46"/>
    <p:sldId id="300" r:id="rId47"/>
    <p:sldId id="301" r:id="rId48"/>
    <p:sldId id="315" r:id="rId49"/>
    <p:sldId id="284" r:id="rId50"/>
    <p:sldId id="298" r:id="rId51"/>
    <p:sldId id="308" r:id="rId52"/>
    <p:sldId id="309" r:id="rId53"/>
    <p:sldId id="310" r:id="rId54"/>
    <p:sldId id="290" r:id="rId55"/>
    <p:sldId id="334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44B"/>
    <a:srgbClr val="FC3209"/>
    <a:srgbClr val="B5B5B5"/>
    <a:srgbClr val="527991"/>
    <a:srgbClr val="A1DAD1"/>
    <a:srgbClr val="F99B51"/>
    <a:srgbClr val="639DBF"/>
    <a:srgbClr val="F0C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6" autoAdjust="0"/>
  </p:normalViewPr>
  <p:slideViewPr>
    <p:cSldViewPr>
      <p:cViewPr varScale="1">
        <p:scale>
          <a:sx n="54" d="100"/>
          <a:sy n="54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slide" Target="slides/slide42.xml"/><Relationship Id="rId55" Type="http://schemas.openxmlformats.org/officeDocument/2006/relationships/slide" Target="slides/slide43.xml"/><Relationship Id="rId56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02487-F33D-4CD8-AA36-0E5E80A87EAC}" type="datetimeFigureOut">
              <a:rPr lang="fr-FR" smtClean="0"/>
              <a:pPr/>
              <a:t>24/03/20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5B537-FF53-48F4-8A62-9E628D73AB3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0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A76F-B31C-479A-8496-7F9930662CE5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FB6AA-485B-4A9F-8AC9-31364CA4F2EF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A76F-B31C-479A-8496-7F9930662CE5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FB6AA-485B-4A9F-8AC9-31364CA4F2EF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FB6AA-485B-4A9F-8AC9-31364CA4F2EF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0EF41-F1C0-45F9-9DE0-B3DB4162E7F3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5B537-FF53-48F4-8A62-9E628D73AB3B}" type="slidenum">
              <a:rPr lang="fr-FR" smtClean="0">
                <a:solidFill>
                  <a:prstClr val="black"/>
                </a:solidFill>
              </a:rPr>
              <a:pPr/>
              <a:t>30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93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A76F-B31C-479A-8496-7F9930662CE5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5B537-FF53-48F4-8A62-9E628D73AB3B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06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FB6AA-485B-4A9F-8AC9-31364CA4F2EF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0EF41-F1C0-45F9-9DE0-B3DB4162E7F3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A76F-B31C-479A-8496-7F9930662CE5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FB6AA-485B-4A9F-8AC9-31364CA4F2EF}" type="slidenum">
              <a:rPr lang="fr-FR" smtClean="0">
                <a:solidFill>
                  <a:prstClr val="black"/>
                </a:solidFill>
              </a:rPr>
              <a:pPr/>
              <a:t>40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A76F-B31C-479A-8496-7F9930662CE5}" type="slidenum">
              <a:rPr lang="fr-FR" smtClean="0">
                <a:solidFill>
                  <a:prstClr val="black"/>
                </a:solidFill>
              </a:rPr>
              <a:pPr/>
              <a:t>41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A76F-B31C-479A-8496-7F9930662CE5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A76F-B31C-479A-8496-7F9930662CE5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A76F-B31C-479A-8496-7F9930662CE5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FB6AA-485B-4A9F-8AC9-31364CA4F2EF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FB6AA-485B-4A9F-8AC9-31364CA4F2EF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FB6AA-485B-4A9F-8AC9-31364CA4F2EF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BA76F-B31C-479A-8496-7F9930662CE5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845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445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332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287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20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458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189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985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112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4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059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65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15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742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834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155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438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691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488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2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092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463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915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833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051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941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404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667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565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286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38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36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436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2430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4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80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10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32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14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15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01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24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1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55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00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37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84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8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46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0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69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14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94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39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44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49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95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785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10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5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41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10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69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91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540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756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527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20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5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7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72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29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825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88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383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744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318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186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651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1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561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275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04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629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874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53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87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185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03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2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693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11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863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053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343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949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593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027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965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467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799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932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751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60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929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835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284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833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4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498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487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928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578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252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647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065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034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813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24/03/20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7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9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7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1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6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6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2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9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7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0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24/03/20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7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hyperlink" Target="http://hacewave.com/technology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Relationship Id="rId2" Type="http://schemas.openxmlformats.org/officeDocument/2006/relationships/image" Target="../media/image6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7604" y="2492896"/>
            <a:ext cx="7128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/>
              <a:t>LES ÉNERGIES </a:t>
            </a:r>
            <a:r>
              <a:rPr lang="fr-FR" sz="6600" b="1" dirty="0" smtClean="0">
                <a:solidFill>
                  <a:srgbClr val="FC3209"/>
                </a:solidFill>
              </a:rPr>
              <a:t>RENOUVELABLES</a:t>
            </a:r>
          </a:p>
          <a:p>
            <a:pPr algn="ctr"/>
            <a:endParaRPr lang="fr-FR" sz="2000" b="1" dirty="0" smtClean="0">
              <a:solidFill>
                <a:srgbClr val="FC3209"/>
              </a:solidFill>
            </a:endParaRPr>
          </a:p>
          <a:p>
            <a:pPr algn="ctr"/>
            <a:r>
              <a:rPr lang="fr-FR" sz="4800" b="1" dirty="0" smtClean="0"/>
              <a:t>EN FRANCE</a:t>
            </a:r>
            <a:endParaRPr lang="fr-FR" sz="4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975648" y="64886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Chantal Bourry – février  2020</a:t>
            </a:r>
            <a:endParaRPr lang="fr-FR" dirty="0"/>
          </a:p>
        </p:txBody>
      </p:sp>
      <p:pic>
        <p:nvPicPr>
          <p:cNvPr id="5" name="Picture 2" descr="C:\Users\Jean Marie BOURRY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99" y="316044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an Marie BOURRY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5"/>
            <a:ext cx="23812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75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ean Marie BOURRY\Desktop\Images bioénergies 2019\bioénerg par combustib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6"/>
          <a:stretch/>
        </p:blipFill>
        <p:spPr bwMode="auto">
          <a:xfrm>
            <a:off x="6202238" y="260648"/>
            <a:ext cx="2762250" cy="288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an Marie BOURRY\Desktop\Images bioénergies 2019\bioénergies prod région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t="14189" b="15738"/>
          <a:stretch/>
        </p:blipFill>
        <p:spPr bwMode="auto">
          <a:xfrm>
            <a:off x="35496" y="485964"/>
            <a:ext cx="4075572" cy="33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5496" y="116632"/>
            <a:ext cx="7066241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</a:rPr>
              <a:t>LA PRODUCTION ÉLECTRIQUE DES BIOÉNERGIES</a:t>
            </a:r>
            <a:endParaRPr lang="fr-FR" sz="2400" b="1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1560" y="6454801"/>
            <a:ext cx="650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Évolution des productions électriques en GWh de 2017 à 2019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93759" y="4337868"/>
            <a:ext cx="64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Bois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64288" y="5005417"/>
            <a:ext cx="82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Biogaz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64288" y="558649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Déchets ménagers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64288" y="5968025"/>
            <a:ext cx="1982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prstClr val="black"/>
                </a:solidFill>
              </a:rPr>
              <a:t>Déchets de papeterie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07465" y="1194243"/>
            <a:ext cx="221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prstClr val="black"/>
                </a:solidFill>
              </a:rPr>
              <a:t>Déchets de papeterie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295196" y="3134276"/>
            <a:ext cx="274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black"/>
                </a:solidFill>
              </a:rPr>
              <a:t>Répartition du parc</a:t>
            </a:r>
          </a:p>
          <a:p>
            <a:pPr algn="ctr"/>
            <a:r>
              <a:rPr lang="fr-FR" sz="2000" b="1" dirty="0" smtClean="0">
                <a:solidFill>
                  <a:prstClr val="black"/>
                </a:solidFill>
              </a:rPr>
              <a:t>par combustible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987824" y="1988840"/>
            <a:ext cx="238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</a:rPr>
              <a:t>Productions 2019</a:t>
            </a:r>
            <a:endParaRPr lang="fr-FR" sz="2400" b="1" dirty="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345840" y="1403484"/>
            <a:ext cx="97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Biogaz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660232" y="323364"/>
            <a:ext cx="18002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Déchets ménagers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06765" y="1988022"/>
            <a:ext cx="70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Bois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1029" name="Picture 5" descr="C:\Users\Jean Marie BOURRY\Desktop\Images bioénergies 2019\bioénerg prod anné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0"/>
          <a:stretch/>
        </p:blipFill>
        <p:spPr bwMode="auto">
          <a:xfrm>
            <a:off x="27635" y="4007762"/>
            <a:ext cx="7219950" cy="244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06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78" y="143484"/>
            <a:ext cx="895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LES BIOCARBURANTS consommés en France en 2017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716016" y="845260"/>
            <a:ext cx="4427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 BIODIESEL est incorporé au diesel. </a:t>
            </a:r>
            <a:endParaRPr lang="fr-FR" sz="2000" b="1" dirty="0"/>
          </a:p>
          <a:p>
            <a:r>
              <a:rPr lang="fr-FR" sz="2000" b="1" dirty="0" smtClean="0"/>
              <a:t>Il est obtenu à partir d’huiles, huile de colza à plus de 75%.</a:t>
            </a:r>
          </a:p>
        </p:txBody>
      </p:sp>
      <p:pic>
        <p:nvPicPr>
          <p:cNvPr id="5" name="Image 4" descr="C:\Users\Jean Marie BOURRY\Desktop\2- Graphique MP Ethanol 2017_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t="1917" r="24624" b="2709"/>
          <a:stretch/>
        </p:blipFill>
        <p:spPr bwMode="auto">
          <a:xfrm>
            <a:off x="6778" y="2214945"/>
            <a:ext cx="3795712" cy="39511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0" y="856106"/>
            <a:ext cx="471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 </a:t>
            </a:r>
            <a:r>
              <a:rPr lang="fr-FR" sz="2000" b="1" dirty="0" smtClean="0">
                <a:solidFill>
                  <a:prstClr val="black"/>
                </a:solidFill>
              </a:rPr>
              <a:t>BIOÉTHANOL est incorporé </a:t>
            </a:r>
            <a:r>
              <a:rPr lang="fr-FR" sz="2000" b="1" dirty="0">
                <a:solidFill>
                  <a:prstClr val="black"/>
                </a:solidFill>
              </a:rPr>
              <a:t>à </a:t>
            </a:r>
            <a:r>
              <a:rPr lang="fr-FR" sz="2000" b="1" dirty="0" smtClean="0">
                <a:solidFill>
                  <a:prstClr val="black"/>
                </a:solidFill>
              </a:rPr>
              <a:t>l’essence.</a:t>
            </a:r>
          </a:p>
          <a:p>
            <a:r>
              <a:rPr lang="fr-FR" sz="2000" b="1" dirty="0" smtClean="0">
                <a:solidFill>
                  <a:prstClr val="black"/>
                </a:solidFill>
              </a:rPr>
              <a:t>Il est principalement obtenu </a:t>
            </a:r>
            <a:r>
              <a:rPr lang="fr-FR" sz="2000" b="1" dirty="0">
                <a:solidFill>
                  <a:prstClr val="black"/>
                </a:solidFill>
              </a:rPr>
              <a:t>à partir des céréales (blé, maïs) et des betteraves à </a:t>
            </a:r>
            <a:r>
              <a:rPr lang="fr-FR" sz="2000" b="1" dirty="0" smtClean="0">
                <a:solidFill>
                  <a:prstClr val="black"/>
                </a:solidFill>
              </a:rPr>
              <a:t>sucre</a:t>
            </a:r>
            <a:r>
              <a:rPr lang="fr-FR" sz="2000" dirty="0"/>
              <a:t>.</a:t>
            </a:r>
          </a:p>
        </p:txBody>
      </p:sp>
      <p:pic>
        <p:nvPicPr>
          <p:cNvPr id="6" name="Image 5" descr="C:\Users\Jean Marie BOURRY\Desktop\8- Graphique Origine MP biodiesel 201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5" b="10967"/>
          <a:stretch/>
        </p:blipFill>
        <p:spPr bwMode="auto">
          <a:xfrm>
            <a:off x="3779912" y="2609865"/>
            <a:ext cx="5364088" cy="28539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3923928" y="1994879"/>
            <a:ext cx="522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BIODIESEL 2017</a:t>
            </a:r>
          </a:p>
          <a:p>
            <a:pPr algn="ctr"/>
            <a:r>
              <a:rPr lang="fr-FR" b="1" dirty="0" smtClean="0"/>
              <a:t>Origines des matières premières (35 pays différents)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283968" y="5139139"/>
            <a:ext cx="4858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48% de matières premières de France</a:t>
            </a:r>
            <a:r>
              <a:rPr lang="fr-FR" dirty="0" smtClean="0"/>
              <a:t>,</a:t>
            </a:r>
          </a:p>
          <a:p>
            <a:pPr algn="ctr"/>
            <a:r>
              <a:rPr lang="fr-FR" b="1" dirty="0" smtClean="0"/>
              <a:t>15% d’huile de palme </a:t>
            </a:r>
            <a:r>
              <a:rPr lang="fr-FR" dirty="0" smtClean="0"/>
              <a:t>(Indonésie, Malaisie)</a:t>
            </a:r>
          </a:p>
          <a:p>
            <a:r>
              <a:rPr lang="fr-FR" b="1" dirty="0" smtClean="0"/>
              <a:t>12% de colza d’Australie</a:t>
            </a:r>
            <a:r>
              <a:rPr lang="fr-FR" dirty="0" smtClean="0"/>
              <a:t>,  </a:t>
            </a:r>
            <a:r>
              <a:rPr lang="fr-FR" b="1" dirty="0" smtClean="0"/>
              <a:t>3%  de soja d’Argentine</a:t>
            </a:r>
          </a:p>
          <a:p>
            <a:pPr algn="ctr"/>
            <a:r>
              <a:rPr lang="fr-FR" b="1" dirty="0" smtClean="0"/>
              <a:t>15% de colza </a:t>
            </a:r>
            <a:r>
              <a:rPr lang="fr-FR" dirty="0" smtClean="0"/>
              <a:t>: </a:t>
            </a:r>
            <a:r>
              <a:rPr lang="fr-FR" b="1" dirty="0" smtClean="0"/>
              <a:t>Canada</a:t>
            </a:r>
            <a:r>
              <a:rPr lang="fr-FR" dirty="0" smtClean="0"/>
              <a:t>, </a:t>
            </a:r>
            <a:r>
              <a:rPr lang="fr-FR" b="1" dirty="0" smtClean="0"/>
              <a:t>Ukraine</a:t>
            </a:r>
            <a:r>
              <a:rPr lang="fr-FR" dirty="0" smtClean="0"/>
              <a:t>, </a:t>
            </a:r>
            <a:r>
              <a:rPr lang="fr-FR" b="1" dirty="0" smtClean="0"/>
              <a:t>Bulgarie</a:t>
            </a:r>
            <a:r>
              <a:rPr lang="fr-FR" dirty="0" smtClean="0"/>
              <a:t>, </a:t>
            </a:r>
            <a:r>
              <a:rPr lang="fr-FR" b="1" dirty="0" smtClean="0"/>
              <a:t>Allemagne</a:t>
            </a:r>
            <a:r>
              <a:rPr lang="fr-FR" dirty="0" smtClean="0"/>
              <a:t> (3 à 4% chacun)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-24231" y="6550223"/>
            <a:ext cx="582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Source des graphes : </a:t>
            </a:r>
            <a:r>
              <a:rPr lang="fr-FR" sz="1400" dirty="0">
                <a:latin typeface="+mj-lt"/>
                <a:ea typeface="Calibri"/>
              </a:rPr>
              <a:t>https://www.ecologique-solidaire.gouv.fr/biocarburants</a:t>
            </a:r>
            <a:endParaRPr lang="fr-F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333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99210" y="4462080"/>
            <a:ext cx="79455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dirty="0">
                <a:solidFill>
                  <a:prstClr val="black"/>
                </a:solidFill>
              </a:rPr>
              <a:t>L’hydraulique est la </a:t>
            </a:r>
            <a:r>
              <a:rPr lang="fr-FR" sz="2000" b="1" dirty="0">
                <a:solidFill>
                  <a:prstClr val="black"/>
                </a:solidFill>
              </a:rPr>
              <a:t>1</a:t>
            </a:r>
            <a:r>
              <a:rPr lang="fr-FR" sz="2000" b="1" baseline="30000" dirty="0">
                <a:solidFill>
                  <a:prstClr val="black"/>
                </a:solidFill>
              </a:rPr>
              <a:t>ère</a:t>
            </a:r>
            <a:r>
              <a:rPr lang="fr-FR" sz="2000" b="1" dirty="0">
                <a:solidFill>
                  <a:prstClr val="black"/>
                </a:solidFill>
              </a:rPr>
              <a:t> énergie renouvelable de production d’électricité </a:t>
            </a:r>
            <a:r>
              <a:rPr lang="fr-FR" sz="2000" dirty="0">
                <a:solidFill>
                  <a:prstClr val="black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r-FR" sz="2000" dirty="0" smtClean="0">
                <a:solidFill>
                  <a:prstClr val="black"/>
                </a:solidFill>
              </a:rPr>
              <a:t>La production hydraulique varie </a:t>
            </a:r>
            <a:r>
              <a:rPr lang="fr-FR" sz="2000" b="1" dirty="0" smtClean="0">
                <a:solidFill>
                  <a:prstClr val="black"/>
                </a:solidFill>
              </a:rPr>
              <a:t>autour de 60 TWh </a:t>
            </a:r>
            <a:r>
              <a:rPr lang="fr-FR" sz="2000" dirty="0" smtClean="0">
                <a:solidFill>
                  <a:prstClr val="black"/>
                </a:solidFill>
              </a:rPr>
              <a:t>selon les précipitations.</a:t>
            </a:r>
          </a:p>
          <a:p>
            <a:r>
              <a:rPr lang="fr-FR" sz="2000" dirty="0" smtClean="0">
                <a:solidFill>
                  <a:prstClr val="black"/>
                </a:solidFill>
              </a:rPr>
              <a:t>Sa part annuelle de production d’électricité oscille </a:t>
            </a:r>
            <a:r>
              <a:rPr lang="fr-FR" sz="2000" b="1" dirty="0" smtClean="0">
                <a:solidFill>
                  <a:prstClr val="black"/>
                </a:solidFill>
              </a:rPr>
              <a:t>entre 10 et 12 %</a:t>
            </a:r>
            <a:r>
              <a:rPr lang="fr-FR" sz="2000" dirty="0" smtClean="0">
                <a:solidFill>
                  <a:prstClr val="black"/>
                </a:solidFill>
              </a:rPr>
              <a:t>.</a:t>
            </a:r>
            <a:endParaRPr lang="fr-FR" sz="20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9"/>
          <a:stretch/>
        </p:blipFill>
        <p:spPr bwMode="auto">
          <a:xfrm>
            <a:off x="206496" y="1219200"/>
            <a:ext cx="8362950" cy="25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53044" y="260648"/>
            <a:ext cx="8037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PRODUCTION D’ÉLECTRICITÉ D’ORIGINE HYDRAULIQUE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5496" y="3747170"/>
            <a:ext cx="399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RTE – Bilan électrique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111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an Marie BOURRY\Desktop\Images hydraulique 2019\hydro prod régio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9382" r="2862"/>
          <a:stretch/>
        </p:blipFill>
        <p:spPr bwMode="auto">
          <a:xfrm>
            <a:off x="206460" y="332656"/>
            <a:ext cx="3853623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antal\Desktop\au-fil-de-l-eau-ou-a-basse-chu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012" y="4387682"/>
            <a:ext cx="3240000" cy="214278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182494" y="65160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Centrale à réservoir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71600" y="650575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Centrale au fil de l’eau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1027" name="Picture 3" descr="C:\Users\Chantal\Desktop\Centrale Vouglans dans le Jura - sur l'Ain.jpg"/>
          <p:cNvPicPr>
            <a:picLocks noChangeAspect="1" noChangeArrowheads="1"/>
          </p:cNvPicPr>
          <p:nvPr/>
        </p:nvPicPr>
        <p:blipFill>
          <a:blip r:embed="rId5" cstate="print"/>
          <a:srcRect l="16298" r="4830" b="5664"/>
          <a:stretch>
            <a:fillRect/>
          </a:stretch>
        </p:blipFill>
        <p:spPr bwMode="auto">
          <a:xfrm>
            <a:off x="4860392" y="4387682"/>
            <a:ext cx="3240000" cy="2178166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4387102" y="4035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black"/>
                </a:solidFill>
              </a:rPr>
              <a:t>PRODUCTIONS  PAR  TRIMESTRE</a:t>
            </a:r>
          </a:p>
          <a:p>
            <a:pPr algn="ctr"/>
            <a:r>
              <a:rPr lang="fr-FR" sz="2000" b="1" dirty="0" smtClean="0">
                <a:solidFill>
                  <a:prstClr val="black"/>
                </a:solidFill>
              </a:rPr>
              <a:t>ET PAR  TYPE DE CENTRALE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770" y="-31362"/>
            <a:ext cx="4176464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</a:rPr>
              <a:t>PRODUCTIONS HYDRAULIQUES</a:t>
            </a:r>
          </a:p>
          <a:p>
            <a:pPr defTabSz="534988"/>
            <a:r>
              <a:rPr lang="fr-FR" sz="2400" b="1" dirty="0" smtClean="0">
                <a:solidFill>
                  <a:prstClr val="black"/>
                </a:solidFill>
              </a:rPr>
              <a:t>	2019</a:t>
            </a:r>
            <a:endParaRPr lang="fr-FR" sz="2400" b="1" dirty="0">
              <a:solidFill>
                <a:prstClr val="black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028384" y="3480427"/>
            <a:ext cx="117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éclusée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028384" y="2699628"/>
            <a:ext cx="119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fil de l’eau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125711" y="1922198"/>
            <a:ext cx="45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lac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8114422" y="1583644"/>
            <a:ext cx="887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STEP</a:t>
            </a:r>
            <a:endParaRPr lang="fr-FR" sz="1600" b="1" dirty="0"/>
          </a:p>
        </p:txBody>
      </p:sp>
      <p:pic>
        <p:nvPicPr>
          <p:cNvPr id="1026" name="Picture 2" descr="C:\Users\Jean Marie BOURRY\Desktop\Images hydraulique 2019\hydro prod tri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92" y="748101"/>
            <a:ext cx="4104000" cy="353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55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antal\Desktop\step.jpg"/>
          <p:cNvPicPr>
            <a:picLocks noChangeAspect="1" noChangeArrowheads="1"/>
          </p:cNvPicPr>
          <p:nvPr/>
        </p:nvPicPr>
        <p:blipFill>
          <a:blip r:embed="rId3" cstate="print"/>
          <a:srcRect t="10937" b="6549"/>
          <a:stretch>
            <a:fillRect/>
          </a:stretch>
        </p:blipFill>
        <p:spPr bwMode="auto">
          <a:xfrm>
            <a:off x="743397" y="1427856"/>
            <a:ext cx="7657206" cy="453650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971600" y="31338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FONCTIONNEMENT D’UNE STEP</a:t>
            </a:r>
          </a:p>
          <a:p>
            <a:pPr algn="ctr"/>
            <a:r>
              <a:rPr lang="fr-FR" sz="2400" b="1" dirty="0" smtClean="0"/>
              <a:t>(STATION DE TRANSFERT D’ÉNERGIE PAR POMPAGE)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596336" y="64533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Energeek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310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hantal\Desktop\Rance1.jpg"/>
          <p:cNvPicPr>
            <a:picLocks noChangeAspect="1" noChangeArrowheads="1"/>
          </p:cNvPicPr>
          <p:nvPr/>
        </p:nvPicPr>
        <p:blipFill>
          <a:blip r:embed="rId3" cstate="print"/>
          <a:srcRect b="4406"/>
          <a:stretch>
            <a:fillRect/>
          </a:stretch>
        </p:blipFill>
        <p:spPr bwMode="auto">
          <a:xfrm>
            <a:off x="4211960" y="548680"/>
            <a:ext cx="4620069" cy="3312368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007604" y="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La centrale marémotrice de la Rance</a:t>
            </a:r>
            <a:endParaRPr lang="fr-FR" sz="2800" b="1" dirty="0"/>
          </a:p>
        </p:txBody>
      </p:sp>
      <p:pic>
        <p:nvPicPr>
          <p:cNvPr id="3078" name="Picture 6" descr="C:\Users\Chantal\Desktop\carte Ra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359" y="959373"/>
            <a:ext cx="4000500" cy="5080000"/>
          </a:xfrm>
          <a:prstGeom prst="rect">
            <a:avLst/>
          </a:prstGeom>
          <a:noFill/>
        </p:spPr>
      </p:pic>
      <p:pic>
        <p:nvPicPr>
          <p:cNvPr id="3079" name="Picture 7" descr="C:\Users\Chantal\Desktop\turbine Rance.jpg"/>
          <p:cNvPicPr>
            <a:picLocks noChangeAspect="1" noChangeArrowheads="1"/>
          </p:cNvPicPr>
          <p:nvPr/>
        </p:nvPicPr>
        <p:blipFill>
          <a:blip r:embed="rId5" cstate="print"/>
          <a:srcRect l="3511" t="12061" r="4523" b="13562"/>
          <a:stretch>
            <a:fillRect/>
          </a:stretch>
        </p:blipFill>
        <p:spPr bwMode="auto">
          <a:xfrm>
            <a:off x="4305323" y="3949309"/>
            <a:ext cx="4392488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473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268760"/>
            <a:ext cx="64807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LES HYDROLIENNES</a:t>
            </a:r>
          </a:p>
          <a:p>
            <a:pPr algn="ctr"/>
            <a:endParaRPr lang="fr-FR" sz="2400" b="1" dirty="0" smtClean="0"/>
          </a:p>
          <a:p>
            <a:pPr algn="ctr"/>
            <a:endParaRPr lang="fr-FR" sz="2400" b="1" dirty="0"/>
          </a:p>
          <a:p>
            <a:pPr algn="ctr"/>
            <a:r>
              <a:rPr lang="fr-FR" sz="2400" b="1" dirty="0" smtClean="0"/>
              <a:t>Elles exploitent la force des courants,</a:t>
            </a:r>
          </a:p>
          <a:p>
            <a:pPr algn="ctr"/>
            <a:r>
              <a:rPr lang="fr-FR" sz="2400" b="1" dirty="0" smtClean="0"/>
              <a:t>en mer ou en cours d’eau.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 smtClean="0"/>
              <a:t>Notre potentiel hydrolien est estimé</a:t>
            </a:r>
          </a:p>
          <a:p>
            <a:pPr algn="ctr"/>
            <a:r>
              <a:rPr lang="fr-FR" sz="2400" b="1" dirty="0" smtClean="0"/>
              <a:t>le 2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d’Europe, après celui du Royaume-Uni *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4" y="6381328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* Ministère de l‘Écologie</a:t>
            </a:r>
            <a:r>
              <a:rPr lang="fr-FR" dirty="0"/>
              <a:t>, du Développement durable et de </a:t>
            </a:r>
            <a:r>
              <a:rPr lang="fr-FR" dirty="0" smtClean="0"/>
              <a:t>l‘Énergie</a:t>
            </a:r>
            <a:r>
              <a:rPr lang="fr-FR" dirty="0"/>
              <a:t>, Dossier de presse, 2013</a:t>
            </a:r>
            <a:r>
              <a:rPr lang="fr-FR" dirty="0" smtClean="0"/>
              <a:t>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831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hantal\Desktop\hydro4.jpg"/>
          <p:cNvPicPr>
            <a:picLocks noChangeAspect="1" noChangeArrowheads="1"/>
          </p:cNvPicPr>
          <p:nvPr/>
        </p:nvPicPr>
        <p:blipFill>
          <a:blip r:embed="rId3" cstate="print"/>
          <a:srcRect t="7897" b="9184"/>
          <a:stretch>
            <a:fillRect/>
          </a:stretch>
        </p:blipFill>
        <p:spPr bwMode="auto">
          <a:xfrm>
            <a:off x="155025" y="1052736"/>
            <a:ext cx="8833950" cy="385156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59532" y="180252"/>
            <a:ext cx="8424936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L’hydrolienne testée à Orléans (2014 – 2018)</a:t>
            </a:r>
            <a:endParaRPr lang="fr-FR" sz="1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5157192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000" b="1" dirty="0" smtClean="0"/>
              <a:t>Fabriquée à Cherbourg par HydroQuest (entreprise basée à Grenoble) </a:t>
            </a:r>
            <a:br>
              <a:rPr lang="fr-FR" sz="2000" b="1" dirty="0" smtClean="0"/>
            </a:br>
            <a:r>
              <a:rPr lang="fr-FR" sz="2000" b="1" dirty="0" smtClean="0"/>
              <a:t>et par CMN, Constructions Mécaniques de Normandie.</a:t>
            </a:r>
          </a:p>
          <a:p>
            <a:r>
              <a:rPr lang="fr-FR" sz="2000" b="1" dirty="0" smtClean="0"/>
              <a:t>L’hydrolienne est installée sur une barge, qui est amarrée au fond du fleuve.</a:t>
            </a:r>
          </a:p>
          <a:p>
            <a:r>
              <a:rPr lang="fr-FR" sz="2000" b="1" dirty="0" smtClean="0"/>
              <a:t>Puissance : 50 kW  –  Turbine : 1,20 mètre de diamètre</a:t>
            </a:r>
          </a:p>
        </p:txBody>
      </p:sp>
    </p:spTree>
    <p:extLst>
      <p:ext uri="{BB962C8B-B14F-4D97-AF65-F5344CB8AC3E}">
        <p14:creationId xmlns:p14="http://schemas.microsoft.com/office/powerpoint/2010/main" val="78785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an Marie BOURRY\Desktop\hydrolienne calui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2"/>
          <a:stretch/>
        </p:blipFill>
        <p:spPr bwMode="auto">
          <a:xfrm>
            <a:off x="0" y="908720"/>
            <a:ext cx="9108948" cy="428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552" y="18864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Les 4 hydroliennes de Caluire sur le Rhône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-27608" y="5377489"/>
            <a:ext cx="9018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Puissance : 80 kW chacune – Fabriquées par </a:t>
            </a:r>
            <a:r>
              <a:rPr lang="fr-FR" sz="2000" b="1" dirty="0" err="1" smtClean="0"/>
              <a:t>HydroQuest</a:t>
            </a:r>
            <a:endParaRPr lang="fr-FR" sz="2000" b="1" dirty="0" smtClean="0"/>
          </a:p>
          <a:p>
            <a:pPr algn="ctr"/>
            <a:r>
              <a:rPr lang="fr-FR" sz="2000" b="1" dirty="0" smtClean="0"/>
              <a:t>Coût de production : 150 € / MWh</a:t>
            </a:r>
          </a:p>
          <a:p>
            <a:pPr algn="ctr"/>
            <a:r>
              <a:rPr lang="fr-FR" sz="2000" b="1" dirty="0" smtClean="0"/>
              <a:t>Production de 1000 MWh/an, </a:t>
            </a:r>
          </a:p>
          <a:p>
            <a:pPr algn="ctr"/>
            <a:r>
              <a:rPr lang="fr-FR" sz="2000" b="1" dirty="0" smtClean="0"/>
              <a:t>soit l’alimentation en électricité (hors chauffage) de 400 foyers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70061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hantal\Desktop\SABE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865212"/>
            <a:ext cx="8058150" cy="53721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95536" y="-2738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Hydrolienne installée en 2015 au large de l’île d’Ouessant</a:t>
            </a:r>
          </a:p>
          <a:p>
            <a:pPr algn="ctr"/>
            <a:r>
              <a:rPr lang="fr-FR" sz="2400" b="1" dirty="0" smtClean="0"/>
              <a:t>par la société Sabella, basée à Quimper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6341258"/>
            <a:ext cx="914400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2000" b="1" dirty="0" smtClean="0"/>
              <a:t>Turbine de 10 m de diamètre – Puissance d’1 mégawatt – Déposée à 55 m de fond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77274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329730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b="1" dirty="0"/>
              <a:t>Les </a:t>
            </a:r>
            <a:r>
              <a:rPr lang="fr-FR" sz="2800" b="1" dirty="0" smtClean="0"/>
              <a:t>énergies renouvelables sont des énergies</a:t>
            </a:r>
          </a:p>
          <a:p>
            <a:pPr>
              <a:lnSpc>
                <a:spcPct val="200000"/>
              </a:lnSpc>
            </a:pPr>
            <a:r>
              <a:rPr lang="fr-FR" sz="2800" b="1" i="1" dirty="0" smtClean="0"/>
              <a:t>« dont </a:t>
            </a:r>
            <a:r>
              <a:rPr lang="fr-FR" sz="2800" b="1" i="1" dirty="0"/>
              <a:t>le renouvellement naturel est assez rapide pour qu’elles puissent être considérées </a:t>
            </a:r>
            <a:r>
              <a:rPr lang="fr-FR" sz="2800" b="1" i="1" dirty="0" smtClean="0"/>
              <a:t>inépuisables ».</a:t>
            </a:r>
            <a:endParaRPr lang="fr-FR" sz="28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475656" y="573325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Définition du glossaire du </a:t>
            </a:r>
            <a:r>
              <a:rPr lang="fr-FR" i="1" dirty="0" smtClean="0"/>
              <a:t>« Panorama de l’électricité renouvelable en 2019 »</a:t>
            </a:r>
          </a:p>
          <a:p>
            <a:r>
              <a:rPr lang="fr-FR" dirty="0"/>
              <a:t>https://</a:t>
            </a:r>
            <a:r>
              <a:rPr lang="fr-FR" dirty="0" smtClean="0"/>
              <a:t>www.rte-france.com/sites/default/files/panorama2019-t4-bd2.pdf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7524" y="33265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DÉFINITION DES ÉNERGIES RENOUVELABLES  (ENR)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4030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an Marie BOURRY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" b="17526"/>
          <a:stretch/>
        </p:blipFill>
        <p:spPr bwMode="auto">
          <a:xfrm>
            <a:off x="496307" y="1165626"/>
            <a:ext cx="8151387" cy="49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an Marie BOURRY\Desktop\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r="8791"/>
          <a:stretch/>
        </p:blipFill>
        <p:spPr bwMode="auto">
          <a:xfrm>
            <a:off x="5724128" y="-27384"/>
            <a:ext cx="3456384" cy="222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116632"/>
            <a:ext cx="5724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L’hydrolienne au large de l’île de Bréhat</a:t>
            </a:r>
          </a:p>
          <a:p>
            <a:pPr algn="ctr"/>
            <a:r>
              <a:rPr lang="fr-FR" sz="2400" b="1" dirty="0" smtClean="0"/>
              <a:t>Installée par HydroQuest et CMN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31640" y="6237312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Puissance : 1 MW – Hydrolienne installée à 35 m de fond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60879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antal\Desktop\raz-vitesse-en-noeu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388" y="920384"/>
            <a:ext cx="8831224" cy="504056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23528" y="6165304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80 % du potentiel hydrolien maritime européen est concentré dans cette zone</a:t>
            </a:r>
            <a:endParaRPr lang="fr-FR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73984" y="188640"/>
            <a:ext cx="8196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LE COURANT RAZ BLANCHARD ET LE PASSAGE DU FROMVEUR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85730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756" y="-3872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4 HYDROLIENNES INSTALLÉES PAR ATLANTIS AU LARGE DE L’ÉCOSSE</a:t>
            </a:r>
            <a:endParaRPr lang="fr-FR" sz="2400" b="1" dirty="0"/>
          </a:p>
        </p:txBody>
      </p:sp>
      <p:sp>
        <p:nvSpPr>
          <p:cNvPr id="4098" name="AutoShape 2" descr="Atlantis EDM 22 02 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C:\Users\Chantal\Desktop\hydrolienne atlantis.jpg"/>
          <p:cNvPicPr>
            <a:picLocks noChangeAspect="1" noChangeArrowheads="1"/>
          </p:cNvPicPr>
          <p:nvPr/>
        </p:nvPicPr>
        <p:blipFill>
          <a:blip r:embed="rId3" cstate="print"/>
          <a:srcRect b="3320"/>
          <a:stretch>
            <a:fillRect/>
          </a:stretch>
        </p:blipFill>
        <p:spPr bwMode="auto">
          <a:xfrm>
            <a:off x="774217" y="443098"/>
            <a:ext cx="7595567" cy="570962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75556" y="6237312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Puissance : 1,5 mégawatt chacune – Diamètre des pales : 18 mètres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09662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an Marie BOURRY\Desktop\schéma-microturbine.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93850"/>
            <a:ext cx="74295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67744" y="33265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Schéma d’une micro-turbine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6055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an Marie BOURRY\Desktop\H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95363"/>
            <a:ext cx="912495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292080" y="64533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hlinkClick r:id="rId3"/>
              </a:rPr>
              <a:t>http://hacewave.com/technology</a:t>
            </a:r>
            <a:r>
              <a:rPr lang="fr-FR" dirty="0" smtClean="0">
                <a:hlinkClick r:id="rId3"/>
              </a:rPr>
              <a:t>/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748" y="332656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ÉNERGIE HOULOMOTRICE – Projet de l’entreprise HACE (Gironde)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51870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31740" y="11663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LES POMPES À CHALEUR (PAC)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557214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Une pompe à chaleur transfère la chaleur d’un milieu à basse température (air, eau ou sous-sol) vers un milieu à haute température.</a:t>
            </a:r>
          </a:p>
          <a:p>
            <a:r>
              <a:rPr lang="fr-FR" b="1" dirty="0" smtClean="0"/>
              <a:t>Ce transfert s’effectue grâce à un fluide se déplaçant dans un circuit fermé.</a:t>
            </a:r>
            <a:endParaRPr lang="fr-FR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12" y="639852"/>
            <a:ext cx="8145377" cy="458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987824" y="5147900"/>
            <a:ext cx="616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Source : AFPAC, Association française pour les Pompes à chaleur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98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764704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/>
          </a:p>
          <a:p>
            <a:pPr marL="285750" indent="-285750">
              <a:buFontTx/>
              <a:buChar char="-"/>
            </a:pPr>
            <a:r>
              <a:rPr lang="fr-FR" sz="2400" b="1" dirty="0" smtClean="0"/>
              <a:t>La </a:t>
            </a:r>
            <a:r>
              <a:rPr lang="fr-FR" sz="2400" b="1" dirty="0"/>
              <a:t>PAC </a:t>
            </a:r>
            <a:r>
              <a:rPr lang="fr-FR" sz="2400" b="1" dirty="0" smtClean="0"/>
              <a:t>air-air </a:t>
            </a:r>
            <a:r>
              <a:rPr lang="fr-FR" sz="2000" b="1" dirty="0" smtClean="0"/>
              <a:t>:</a:t>
            </a:r>
            <a:endParaRPr lang="fr-FR" sz="2000" b="1" dirty="0"/>
          </a:p>
          <a:p>
            <a:pPr>
              <a:tabLst>
                <a:tab pos="722313" algn="l"/>
              </a:tabLst>
            </a:pPr>
            <a:r>
              <a:rPr lang="fr-FR" sz="2000" b="1" dirty="0" smtClean="0"/>
              <a:t>	elle </a:t>
            </a:r>
            <a:r>
              <a:rPr lang="fr-FR" sz="2000" b="1" dirty="0"/>
              <a:t>récupère les calories contenues dans l’</a:t>
            </a:r>
            <a:r>
              <a:rPr lang="fr-FR" sz="2400" b="1" dirty="0"/>
              <a:t>air</a:t>
            </a:r>
            <a:r>
              <a:rPr lang="fr-FR" sz="2000" b="1" dirty="0"/>
              <a:t> extérieur et les restitue sous forme d’</a:t>
            </a:r>
            <a:r>
              <a:rPr lang="fr-FR" sz="2400" b="1" dirty="0"/>
              <a:t>air</a:t>
            </a:r>
            <a:r>
              <a:rPr lang="fr-FR" sz="2000" b="1" dirty="0"/>
              <a:t> </a:t>
            </a:r>
            <a:r>
              <a:rPr lang="fr-FR" sz="2000" b="1" dirty="0" smtClean="0"/>
              <a:t>chaud</a:t>
            </a:r>
          </a:p>
          <a:p>
            <a:pPr marL="285750" indent="-285750">
              <a:buFontTx/>
              <a:buChar char="-"/>
            </a:pPr>
            <a:endParaRPr lang="fr-FR" sz="2000" b="1" dirty="0"/>
          </a:p>
          <a:p>
            <a:pPr marL="285750" indent="-285750">
              <a:buFontTx/>
              <a:buChar char="-"/>
            </a:pPr>
            <a:r>
              <a:rPr lang="fr-FR" sz="2400" b="1" dirty="0" smtClean="0"/>
              <a:t>La </a:t>
            </a:r>
            <a:r>
              <a:rPr lang="fr-FR" sz="2400" b="1" dirty="0"/>
              <a:t>PAC air-eau</a:t>
            </a:r>
            <a:r>
              <a:rPr lang="fr-FR" sz="2000" b="1" dirty="0"/>
              <a:t> </a:t>
            </a:r>
            <a:r>
              <a:rPr lang="fr-FR" sz="2000" b="1" dirty="0" smtClean="0"/>
              <a:t>:</a:t>
            </a:r>
          </a:p>
          <a:p>
            <a:pPr>
              <a:tabLst>
                <a:tab pos="722313" algn="l"/>
              </a:tabLst>
            </a:pPr>
            <a:r>
              <a:rPr lang="fr-FR" sz="2000" b="1" dirty="0" smtClean="0"/>
              <a:t>	les </a:t>
            </a:r>
            <a:r>
              <a:rPr lang="fr-FR" sz="2000" b="1" dirty="0"/>
              <a:t>calories puisées dans l’</a:t>
            </a:r>
            <a:r>
              <a:rPr lang="fr-FR" sz="2400" b="1" dirty="0"/>
              <a:t>air </a:t>
            </a:r>
            <a:r>
              <a:rPr lang="fr-FR" sz="2000" b="1" dirty="0"/>
              <a:t>extérieur sont transmises à de </a:t>
            </a:r>
            <a:r>
              <a:rPr lang="fr-FR" sz="2000" b="1" dirty="0" smtClean="0"/>
              <a:t>l’</a:t>
            </a:r>
            <a:r>
              <a:rPr lang="fr-FR" sz="2400" b="1" dirty="0" smtClean="0"/>
              <a:t>eau</a:t>
            </a:r>
            <a:endParaRPr lang="fr-FR" sz="2000" b="1" dirty="0" smtClean="0"/>
          </a:p>
          <a:p>
            <a:pPr>
              <a:tabLst>
                <a:tab pos="722313" algn="l"/>
              </a:tabLst>
            </a:pPr>
            <a:endParaRPr lang="fr-FR" sz="2000" b="1" dirty="0" smtClean="0"/>
          </a:p>
          <a:p>
            <a:pPr marL="342900" indent="-342900">
              <a:buFontTx/>
              <a:buChar char="-"/>
              <a:tabLst>
                <a:tab pos="722313" algn="l"/>
              </a:tabLst>
            </a:pPr>
            <a:r>
              <a:rPr lang="fr-FR" sz="2400" b="1" dirty="0" smtClean="0"/>
              <a:t>La </a:t>
            </a:r>
            <a:r>
              <a:rPr lang="fr-FR" sz="2400" b="1" dirty="0"/>
              <a:t>PAC eau-eau </a:t>
            </a:r>
            <a:r>
              <a:rPr lang="fr-FR" sz="2000" b="1" dirty="0"/>
              <a:t>: </a:t>
            </a:r>
            <a:endParaRPr lang="fr-FR" sz="2000" b="1" dirty="0" smtClean="0"/>
          </a:p>
          <a:p>
            <a:pPr>
              <a:tabLst>
                <a:tab pos="722313" algn="l"/>
              </a:tabLst>
            </a:pPr>
            <a:r>
              <a:rPr lang="fr-FR" sz="2000" b="1" dirty="0"/>
              <a:t>	</a:t>
            </a:r>
            <a:r>
              <a:rPr lang="fr-FR" sz="2000" b="1" dirty="0" smtClean="0"/>
              <a:t>elle </a:t>
            </a:r>
            <a:r>
              <a:rPr lang="fr-FR" sz="2000" b="1" dirty="0"/>
              <a:t>prélève les calories dans l’</a:t>
            </a:r>
            <a:r>
              <a:rPr lang="fr-FR" sz="2400" b="1" dirty="0"/>
              <a:t>eau</a:t>
            </a:r>
            <a:r>
              <a:rPr lang="fr-FR" sz="2000" b="1" dirty="0"/>
              <a:t> </a:t>
            </a:r>
            <a:r>
              <a:rPr lang="fr-FR" sz="2000" b="1" dirty="0" smtClean="0"/>
              <a:t>(souvent nappe </a:t>
            </a:r>
            <a:r>
              <a:rPr lang="fr-FR" sz="2000" b="1" dirty="0"/>
              <a:t>d’eau souterraine</a:t>
            </a:r>
            <a:r>
              <a:rPr lang="fr-FR" sz="2000" b="1" dirty="0" smtClean="0"/>
              <a:t>, parfois lac ou </a:t>
            </a:r>
            <a:r>
              <a:rPr lang="fr-FR" sz="2000" b="1" dirty="0"/>
              <a:t>cours d’eau) et transfère cette énergie via des circuits </a:t>
            </a:r>
            <a:r>
              <a:rPr lang="fr-FR" sz="2000" b="1" dirty="0" smtClean="0"/>
              <a:t>d’</a:t>
            </a:r>
            <a:r>
              <a:rPr lang="fr-FR" sz="2400" b="1" dirty="0" smtClean="0"/>
              <a:t>eau</a:t>
            </a:r>
            <a:endParaRPr lang="fr-FR" sz="2000" b="1" dirty="0"/>
          </a:p>
          <a:p>
            <a:pPr marL="285750" indent="-285750">
              <a:buFontTx/>
              <a:buChar char="-"/>
            </a:pPr>
            <a:endParaRPr lang="fr-FR" sz="2000" b="1" dirty="0"/>
          </a:p>
          <a:p>
            <a:pPr marL="342900" indent="-342900">
              <a:buFontTx/>
              <a:buChar char="-"/>
            </a:pPr>
            <a:r>
              <a:rPr lang="fr-FR" sz="2400" b="1" dirty="0" smtClean="0"/>
              <a:t>La </a:t>
            </a:r>
            <a:r>
              <a:rPr lang="fr-FR" sz="2400" b="1" dirty="0"/>
              <a:t>PAC </a:t>
            </a:r>
            <a:r>
              <a:rPr lang="fr-FR" sz="2400" b="1" dirty="0" smtClean="0"/>
              <a:t>sol-eau (dite « géothermique »)</a:t>
            </a:r>
            <a:r>
              <a:rPr lang="fr-FR" sz="2000" b="1" dirty="0"/>
              <a:t> : </a:t>
            </a:r>
            <a:endParaRPr lang="fr-FR" sz="2000" b="1" dirty="0" smtClean="0"/>
          </a:p>
          <a:p>
            <a:pPr>
              <a:tabLst>
                <a:tab pos="722313" algn="l"/>
              </a:tabLst>
            </a:pPr>
            <a:r>
              <a:rPr lang="fr-FR" sz="2000" b="1" dirty="0" smtClean="0"/>
              <a:t>	elle </a:t>
            </a:r>
            <a:r>
              <a:rPr lang="fr-FR" sz="2000" b="1" dirty="0"/>
              <a:t>récupère les calories du </a:t>
            </a:r>
            <a:r>
              <a:rPr lang="fr-FR" sz="2400" b="1" dirty="0" smtClean="0"/>
              <a:t>sous-sol</a:t>
            </a:r>
            <a:r>
              <a:rPr lang="fr-FR" sz="2000" b="1" dirty="0"/>
              <a:t> </a:t>
            </a:r>
            <a:r>
              <a:rPr lang="fr-FR" sz="2000" b="1" dirty="0" smtClean="0"/>
              <a:t>(plus </a:t>
            </a:r>
            <a:r>
              <a:rPr lang="fr-FR" sz="2000" b="1" dirty="0"/>
              <a:t>on s’enfonce dans le sol, plus la température augmente</a:t>
            </a:r>
            <a:r>
              <a:rPr lang="fr-FR" sz="2000" b="1" dirty="0" smtClean="0"/>
              <a:t>) et transfère l’énergie via des circuits d’</a:t>
            </a:r>
            <a:r>
              <a:rPr lang="fr-FR" sz="2400" b="1" dirty="0" smtClean="0"/>
              <a:t>eau</a:t>
            </a:r>
          </a:p>
          <a:p>
            <a:pPr>
              <a:tabLst>
                <a:tab pos="722313" algn="l"/>
              </a:tabLst>
            </a:pPr>
            <a:r>
              <a:rPr lang="fr-FR" sz="2000" b="1" dirty="0"/>
              <a:t>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85566" y="179929"/>
            <a:ext cx="7326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Différents types de pompes à chaleur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59233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an Marie BOURRY\Desktop\captage horizo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82" y="2646412"/>
            <a:ext cx="19716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87910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Différents types de captage d’installation géothermique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71750" y="509034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Captage horizontal</a:t>
            </a:r>
            <a:endParaRPr lang="fr-FR" sz="2000" b="1" dirty="0"/>
          </a:p>
        </p:txBody>
      </p:sp>
      <p:pic>
        <p:nvPicPr>
          <p:cNvPr id="4099" name="Picture 3" descr="C:\Users\Jean Marie BOURRY\Desktop\captage verti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69" y="2443336"/>
            <a:ext cx="20383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419872" y="5090341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Captage vertical</a:t>
            </a:r>
            <a:endParaRPr lang="fr-FR" sz="2000" b="1" dirty="0"/>
          </a:p>
        </p:txBody>
      </p:sp>
      <p:pic>
        <p:nvPicPr>
          <p:cNvPr id="4100" name="Picture 4" descr="C:\Users\Jean Marie BOURRY\Desktop\captage sous-s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91" y="2276872"/>
            <a:ext cx="19526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223979" y="5090341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Captage sur nappe phréatique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9101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Chantal\Desktop\nb éoliennes 2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60043" r="9935"/>
          <a:stretch>
            <a:fillRect/>
          </a:stretch>
        </p:blipFill>
        <p:spPr bwMode="auto">
          <a:xfrm>
            <a:off x="564089" y="764704"/>
            <a:ext cx="1039759" cy="2051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2339752" y="4462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L’ÉOLIEN</a:t>
            </a:r>
            <a:endParaRPr lang="fr-FR" sz="3600" b="1" dirty="0"/>
          </a:p>
        </p:txBody>
      </p:sp>
      <p:pic>
        <p:nvPicPr>
          <p:cNvPr id="1026" name="Picture 2" descr="C:\Users\Jean Marie BOURRY\Desktop\composition d'une éolien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5616624" cy="55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255568" y="6546830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/>
              <a:t>« L’éolien en 10 questions » - Ademe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4296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an Marie BOURRY\Desktop\Images éolien 2019\éolien prod régio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7611" r="2253"/>
          <a:stretch/>
        </p:blipFill>
        <p:spPr bwMode="auto">
          <a:xfrm>
            <a:off x="568388" y="499398"/>
            <a:ext cx="3499556" cy="364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76562"/>
            <a:ext cx="4248471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PRODUCTIONS  DE L’ÉOLIEN  EN 2019</a:t>
            </a:r>
            <a:endParaRPr lang="fr-FR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211960" y="1259336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1688" algn="l"/>
              </a:tabLst>
            </a:pPr>
            <a:r>
              <a:rPr lang="fr-FR" sz="2000" b="1" dirty="0" smtClean="0"/>
              <a:t>2018 : 	- facteur de charge : 22,8%</a:t>
            </a:r>
          </a:p>
          <a:p>
            <a:pPr>
              <a:tabLst>
                <a:tab pos="801688" algn="l"/>
              </a:tabLst>
            </a:pPr>
            <a:r>
              <a:rPr lang="fr-FR" sz="2000" b="1" dirty="0"/>
              <a:t>	</a:t>
            </a:r>
            <a:r>
              <a:rPr lang="fr-FR" sz="2000" b="1" dirty="0" smtClean="0"/>
              <a:t>- production de 27,8 TWh</a:t>
            </a:r>
          </a:p>
          <a:p>
            <a:endParaRPr lang="fr-FR" sz="2000" b="1" dirty="0" smtClean="0"/>
          </a:p>
          <a:p>
            <a:pPr>
              <a:tabLst>
                <a:tab pos="801688" algn="l"/>
              </a:tabLst>
            </a:pPr>
            <a:r>
              <a:rPr lang="fr-FR" sz="2000" b="1" dirty="0" smtClean="0"/>
              <a:t>2019 : 	- facteur de charge : 24,7%</a:t>
            </a:r>
          </a:p>
          <a:p>
            <a:pPr>
              <a:tabLst>
                <a:tab pos="801688" algn="l"/>
              </a:tabLst>
            </a:pPr>
            <a:r>
              <a:rPr lang="fr-FR" sz="2000" b="1" dirty="0"/>
              <a:t>	</a:t>
            </a:r>
            <a:r>
              <a:rPr lang="fr-FR" sz="2000" b="1" dirty="0" smtClean="0"/>
              <a:t>- production de 34,1 TWh,</a:t>
            </a:r>
          </a:p>
          <a:p>
            <a:pPr>
              <a:tabLst>
                <a:tab pos="450850" algn="l"/>
              </a:tabLst>
            </a:pPr>
            <a:r>
              <a:rPr lang="fr-FR" sz="2000" b="1" dirty="0" smtClean="0"/>
              <a:t>	</a:t>
            </a:r>
            <a:r>
              <a:rPr lang="fr-FR" b="1" dirty="0" smtClean="0"/>
              <a:t>soit une augmentation de 21% en un an</a:t>
            </a:r>
            <a:endParaRPr lang="fr-FR" b="1" dirty="0"/>
          </a:p>
        </p:txBody>
      </p:sp>
      <p:pic>
        <p:nvPicPr>
          <p:cNvPr id="1027" name="Picture 3" descr="C:\Users\Jean Marie BOURRY\Desktop\Images éolien 2019\éolien évol pui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96" y="4149080"/>
            <a:ext cx="71628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3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antal\Desktop\ENR p68-DATALAB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5477" y="13364"/>
            <a:ext cx="5291228" cy="672596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031432" y="593467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prstClr val="black"/>
                </a:solidFill>
              </a:rPr>
              <a:t>Rapport DATALAB 2018</a:t>
            </a:r>
          </a:p>
          <a:p>
            <a:pPr algn="r"/>
            <a:r>
              <a:rPr lang="fr-FR" dirty="0" smtClean="0">
                <a:solidFill>
                  <a:prstClr val="black"/>
                </a:solidFill>
              </a:rPr>
              <a:t>« Chiffres clés des énergies renouvelables »</a:t>
            </a:r>
          </a:p>
          <a:p>
            <a:pPr algn="r"/>
            <a:r>
              <a:rPr lang="fr-FR" dirty="0" smtClean="0">
                <a:solidFill>
                  <a:prstClr val="black"/>
                </a:solidFill>
              </a:rPr>
              <a:t>Commissariat général au développement durable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50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7768" y="159023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</a:rPr>
              <a:t>PRODUCTION D’ÉLECTRICITÉ PAR FILIÈRE PAR JOUR ET PAR HEURE</a:t>
            </a:r>
            <a:endParaRPr lang="fr-FR" b="1" dirty="0" smtClean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23628" y="602128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Application Eco2mix de RTE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https</a:t>
            </a:r>
            <a:r>
              <a:rPr lang="fr-FR" b="1" dirty="0">
                <a:solidFill>
                  <a:prstClr val="black"/>
                </a:solidFill>
              </a:rPr>
              <a:t>://www.rte-france.com/fr/eco2mix/eco2mix-mix-energetique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329" y="1436865"/>
            <a:ext cx="1512168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193675">
              <a:buFontTx/>
              <a:buChar char="-"/>
            </a:pPr>
            <a:r>
              <a:rPr lang="fr-FR" b="1" dirty="0" smtClean="0">
                <a:solidFill>
                  <a:srgbClr val="FF544B"/>
                </a:solidFill>
              </a:rPr>
              <a:t>Gaz</a:t>
            </a:r>
          </a:p>
          <a:p>
            <a:pPr marL="285750" indent="-193675">
              <a:buFontTx/>
              <a:buChar char="-"/>
            </a:pPr>
            <a:r>
              <a:rPr lang="fr-FR" b="1" dirty="0" smtClean="0">
                <a:solidFill>
                  <a:srgbClr val="639DBF"/>
                </a:solidFill>
              </a:rPr>
              <a:t>Hydraulique</a:t>
            </a:r>
          </a:p>
          <a:p>
            <a:pPr marL="285750" indent="-193675">
              <a:buFontTx/>
              <a:buChar char="-"/>
            </a:pPr>
            <a:endParaRPr lang="fr-FR" b="1" dirty="0" smtClean="0">
              <a:solidFill>
                <a:prstClr val="black"/>
              </a:solidFill>
            </a:endParaRPr>
          </a:p>
          <a:p>
            <a:pPr marL="285750" indent="-193675">
              <a:buFontTx/>
              <a:buChar char="-"/>
            </a:pPr>
            <a:r>
              <a:rPr lang="fr-FR" b="1" dirty="0" smtClean="0">
                <a:solidFill>
                  <a:srgbClr val="F0C94D"/>
                </a:solidFill>
              </a:rPr>
              <a:t>Nucléaire</a:t>
            </a:r>
          </a:p>
          <a:p>
            <a:pPr marL="285750" indent="-193675">
              <a:buFontTx/>
              <a:buChar char="-"/>
            </a:pPr>
            <a:endParaRPr lang="fr-FR" b="1" dirty="0">
              <a:solidFill>
                <a:prstClr val="black"/>
              </a:solidFill>
            </a:endParaRPr>
          </a:p>
          <a:p>
            <a:pPr marL="285750" indent="-193675">
              <a:buFontTx/>
              <a:buChar char="-"/>
            </a:pPr>
            <a:r>
              <a:rPr lang="fr-FR" b="1" dirty="0" smtClean="0">
                <a:solidFill>
                  <a:srgbClr val="F99B51"/>
                </a:solidFill>
              </a:rPr>
              <a:t>Solaire</a:t>
            </a:r>
          </a:p>
          <a:p>
            <a:pPr marL="285750" indent="-193675">
              <a:buFontTx/>
              <a:buChar char="-"/>
            </a:pPr>
            <a:r>
              <a:rPr lang="fr-FR" b="1" dirty="0" smtClean="0">
                <a:solidFill>
                  <a:srgbClr val="A1DAD1"/>
                </a:solidFill>
              </a:rPr>
              <a:t>Éolien</a:t>
            </a:r>
          </a:p>
          <a:p>
            <a:pPr marL="285750" indent="-193675">
              <a:buFontTx/>
              <a:buChar char="-"/>
            </a:pPr>
            <a:r>
              <a:rPr lang="fr-FR" sz="1400" b="1" dirty="0" smtClean="0">
                <a:solidFill>
                  <a:srgbClr val="527991"/>
                </a:solidFill>
              </a:rPr>
              <a:t>Pompage</a:t>
            </a:r>
          </a:p>
          <a:p>
            <a:pPr marL="285750" indent="-193675">
              <a:buFontTx/>
              <a:buChar char="-"/>
            </a:pPr>
            <a:r>
              <a:rPr lang="fr-FR" b="1" dirty="0" smtClean="0">
                <a:solidFill>
                  <a:srgbClr val="B5B5B5"/>
                </a:solidFill>
              </a:rPr>
              <a:t>Exports</a:t>
            </a:r>
            <a:endParaRPr lang="fr-FR" b="1" dirty="0">
              <a:solidFill>
                <a:srgbClr val="B5B5B5"/>
              </a:solidFill>
            </a:endParaRPr>
          </a:p>
        </p:txBody>
      </p:sp>
      <p:pic>
        <p:nvPicPr>
          <p:cNvPr id="5" name="Picture 2" descr="C:\Users\Jean Marie BOURRY\Desktop\prod 18 fév 2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79" y="1382889"/>
            <a:ext cx="65246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692696"/>
            <a:ext cx="5629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25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7534" y="332656"/>
            <a:ext cx="8388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3513" algn="l"/>
              </a:tabLst>
            </a:pPr>
            <a:r>
              <a:rPr lang="fr-FR" sz="2000" b="1" dirty="0" smtClean="0"/>
              <a:t>LA FRANCE : 	1</a:t>
            </a:r>
            <a:r>
              <a:rPr lang="fr-FR" sz="2000" b="1" baseline="30000" dirty="0" smtClean="0"/>
              <a:t>ER</a:t>
            </a:r>
            <a:r>
              <a:rPr lang="fr-FR" sz="2000" b="1" dirty="0" smtClean="0"/>
              <a:t> GISEMENT EUROPÉEN POUR L’ÉOLIEN TERRESTRE</a:t>
            </a:r>
          </a:p>
          <a:p>
            <a:pPr>
              <a:tabLst>
                <a:tab pos="1433513" algn="l"/>
              </a:tabLst>
            </a:pPr>
            <a:r>
              <a:rPr lang="fr-FR" sz="2000" b="1" dirty="0" smtClean="0"/>
              <a:t>	2</a:t>
            </a:r>
            <a:r>
              <a:rPr lang="fr-FR" sz="2000" b="1" baseline="30000" dirty="0" smtClean="0"/>
              <a:t>ÈME</a:t>
            </a:r>
            <a:r>
              <a:rPr lang="fr-FR" sz="2000" b="1" dirty="0" smtClean="0"/>
              <a:t> GISEMENT POUR L’ÉOLIEN EN MER (</a:t>
            </a:r>
            <a:r>
              <a:rPr lang="fr-FR" sz="2000" b="1" dirty="0"/>
              <a:t>après le Royaume-Uni)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87624" y="4665910"/>
            <a:ext cx="540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fr-FR" b="1" dirty="0" smtClean="0"/>
              <a:t>EMPLOIS</a:t>
            </a:r>
          </a:p>
          <a:p>
            <a:pPr marL="361950"/>
            <a:r>
              <a:rPr lang="fr-FR" dirty="0" smtClean="0"/>
              <a:t>La filière éolienne, ce sont plus de </a:t>
            </a:r>
            <a:r>
              <a:rPr lang="fr-FR" b="1" dirty="0" smtClean="0"/>
              <a:t>600 entreprises</a:t>
            </a:r>
          </a:p>
          <a:p>
            <a:pPr marL="361950"/>
            <a:r>
              <a:rPr lang="fr-FR" b="1" dirty="0" smtClean="0"/>
              <a:t>et plus de 18 000 emplois </a:t>
            </a:r>
            <a:r>
              <a:rPr lang="fr-FR" dirty="0" smtClean="0"/>
              <a:t>(directs et indirects)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3768" y="1628800"/>
            <a:ext cx="84964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1463" algn="l"/>
              </a:tabLst>
            </a:pPr>
            <a:r>
              <a:rPr lang="fr-FR" b="1" dirty="0" smtClean="0"/>
              <a:t>- 	7 950 éoliennes TERRESTRES réparties sur près de 1 380 parcs (fin juin 2019)</a:t>
            </a:r>
          </a:p>
          <a:p>
            <a:endParaRPr lang="fr-FR" sz="1000" b="1" dirty="0" smtClean="0"/>
          </a:p>
          <a:p>
            <a:pPr>
              <a:tabLst>
                <a:tab pos="271463" algn="l"/>
              </a:tabLst>
            </a:pPr>
            <a:r>
              <a:rPr lang="fr-FR" b="1" dirty="0" smtClean="0"/>
              <a:t>- 	une dizaine de projets de parcs d’éoliennes EN MER posées</a:t>
            </a:r>
          </a:p>
          <a:p>
            <a:pPr>
              <a:buFontTx/>
              <a:buChar char="-"/>
            </a:pPr>
            <a:endParaRPr lang="fr-FR" sz="1000" b="1" dirty="0" smtClean="0"/>
          </a:p>
          <a:p>
            <a:pPr>
              <a:buFontTx/>
              <a:buChar char="-"/>
              <a:tabLst>
                <a:tab pos="271463" algn="l"/>
              </a:tabLst>
            </a:pPr>
            <a:r>
              <a:rPr lang="fr-FR" b="1" dirty="0" smtClean="0"/>
              <a:t> 	1 éolienne EN MER flottante testée au large du Croisic,</a:t>
            </a:r>
          </a:p>
          <a:p>
            <a:pPr>
              <a:tabLst>
                <a:tab pos="271463" algn="l"/>
              </a:tabLst>
            </a:pPr>
            <a:r>
              <a:rPr lang="fr-FR" b="1" dirty="0"/>
              <a:t>	</a:t>
            </a:r>
            <a:r>
              <a:rPr lang="fr-FR" b="1" dirty="0" smtClean="0"/>
              <a:t>et 4 projets de parcs d’éoliennes flottantes (3 en Méditerranée et 1 en Bretagne)</a:t>
            </a:r>
          </a:p>
        </p:txBody>
      </p:sp>
      <p:sp>
        <p:nvSpPr>
          <p:cNvPr id="6" name="Rectangle 5"/>
          <p:cNvSpPr/>
          <p:nvPr/>
        </p:nvSpPr>
        <p:spPr>
          <a:xfrm>
            <a:off x="607191" y="3717032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fr-FR" sz="2000" b="1" dirty="0" smtClean="0"/>
              <a:t>En 2019, l’éolien a couvert 7,2 % de notre consommation électrique.</a:t>
            </a:r>
          </a:p>
        </p:txBody>
      </p:sp>
    </p:spTree>
    <p:extLst>
      <p:ext uri="{BB962C8B-B14F-4D97-AF65-F5344CB8AC3E}">
        <p14:creationId xmlns:p14="http://schemas.microsoft.com/office/powerpoint/2010/main" val="2719282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antal\Desktop\floatgen.jpg"/>
          <p:cNvPicPr>
            <a:picLocks noChangeAspect="1" noChangeArrowheads="1"/>
          </p:cNvPicPr>
          <p:nvPr/>
        </p:nvPicPr>
        <p:blipFill rotWithShape="1">
          <a:blip r:embed="rId3" cstate="print"/>
          <a:srcRect l="46979" r="18255"/>
          <a:stretch/>
        </p:blipFill>
        <p:spPr bwMode="auto">
          <a:xfrm>
            <a:off x="19009" y="662311"/>
            <a:ext cx="3390941" cy="547687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322004" y="32224"/>
            <a:ext cx="4499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ÉOLIENNES FLOTTANTES</a:t>
            </a: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-36512" y="616530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Modèle « Floatgen » d’Ideol avec  flotteur en béton creux – éolienne de 2 MW testée </a:t>
            </a:r>
            <a:r>
              <a:rPr lang="fr-FR" b="1" dirty="0"/>
              <a:t>au Croisic pour 2 ans </a:t>
            </a:r>
          </a:p>
        </p:txBody>
      </p:sp>
      <p:pic>
        <p:nvPicPr>
          <p:cNvPr id="4100" name="Picture 4" descr="C:\Users\Chantal\Desktop\ecosse.jpg"/>
          <p:cNvPicPr>
            <a:picLocks noChangeAspect="1" noChangeArrowheads="1"/>
          </p:cNvPicPr>
          <p:nvPr/>
        </p:nvPicPr>
        <p:blipFill rotWithShape="1">
          <a:blip r:embed="rId4" cstate="print"/>
          <a:srcRect l="26581" r="22273"/>
          <a:stretch/>
        </p:blipFill>
        <p:spPr bwMode="auto">
          <a:xfrm>
            <a:off x="3957582" y="852047"/>
            <a:ext cx="2054578" cy="4017113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604601" y="4881934"/>
            <a:ext cx="2695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L’une des 5 éoliennes</a:t>
            </a:r>
          </a:p>
          <a:p>
            <a:pPr algn="ctr"/>
            <a:r>
              <a:rPr lang="fr-FR" b="1" dirty="0" smtClean="0"/>
              <a:t>de 6 MW installées au large de l’Écosse en 2017</a:t>
            </a:r>
            <a:endParaRPr lang="fr-FR" b="1" dirty="0"/>
          </a:p>
        </p:txBody>
      </p:sp>
      <p:pic>
        <p:nvPicPr>
          <p:cNvPr id="1026" name="Picture 2" descr="C:\Users\Jean Marie BOURRY\Desktop\éolienne portug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82984"/>
            <a:ext cx="23241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345348" y="4687976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1ère des 3 éoliennes de 8,4 MW installée au large du Portugal en 2020 – ancrée à 100 m de profondeur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158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210" y="-27384"/>
            <a:ext cx="90097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LE SOLAIRE</a:t>
            </a:r>
          </a:p>
          <a:p>
            <a:endParaRPr lang="fr-FR" b="1" dirty="0"/>
          </a:p>
          <a:p>
            <a:r>
              <a:rPr lang="fr-FR" sz="2800" b="1" dirty="0" smtClean="0"/>
              <a:t>Production d’ÉLECTRICITÉ : solaire photovoltaïque (PV)</a:t>
            </a:r>
          </a:p>
          <a:p>
            <a:pPr algn="just"/>
            <a:r>
              <a:rPr lang="fr-FR" sz="2800" b="1" dirty="0" smtClean="0"/>
              <a:t>Production de CHALEUR : chauffage, eau chaude sanitaire</a:t>
            </a:r>
            <a:endParaRPr lang="fr-FR" sz="2800" b="1" dirty="0"/>
          </a:p>
        </p:txBody>
      </p:sp>
      <p:pic>
        <p:nvPicPr>
          <p:cNvPr id="4" name="Picture 2" descr="C:\Users\Chantal\Desktop\1p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0" y="1986099"/>
            <a:ext cx="2880000" cy="1728000"/>
          </a:xfrm>
          <a:prstGeom prst="rect">
            <a:avLst/>
          </a:prstGeom>
          <a:noFill/>
        </p:spPr>
      </p:pic>
      <p:pic>
        <p:nvPicPr>
          <p:cNvPr id="5" name="Picture 4" descr="C:\Users\Chantal\Desktop\2PVs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7806" y="2026354"/>
            <a:ext cx="2880000" cy="1633291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4804" y="3657074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Sur bâtiment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735975" y="3601401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Sur le sol</a:t>
            </a:r>
            <a:endParaRPr lang="fr-FR" b="1" dirty="0"/>
          </a:p>
        </p:txBody>
      </p:sp>
      <p:pic>
        <p:nvPicPr>
          <p:cNvPr id="9" name="Picture 2" descr="C:\Users\Jean Marie BOURRY\Desktop\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8" r="7999"/>
          <a:stretch/>
        </p:blipFill>
        <p:spPr bwMode="auto">
          <a:xfrm>
            <a:off x="6084168" y="2024193"/>
            <a:ext cx="2980810" cy="15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750544" y="3561808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Sur l’eau</a:t>
            </a:r>
            <a:endParaRPr lang="fr-FR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7967"/>
            <a:ext cx="19812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638132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Lampadaire solaire</a:t>
            </a:r>
            <a:endParaRPr lang="fr-FR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82263"/>
            <a:ext cx="1669658" cy="126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228021" y="5665522"/>
            <a:ext cx="206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Calculatrice solaire</a:t>
            </a:r>
            <a:endParaRPr lang="fr-FR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t="5372" r="14606" b="9391"/>
          <a:stretch/>
        </p:blipFill>
        <p:spPr bwMode="auto">
          <a:xfrm>
            <a:off x="7488372" y="4243441"/>
            <a:ext cx="1313235" cy="162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173570" y="5915877"/>
            <a:ext cx="198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Carrousel solaire</a:t>
            </a:r>
            <a:endParaRPr lang="fr-FR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 bwMode="auto">
          <a:xfrm>
            <a:off x="4797121" y="4026406"/>
            <a:ext cx="1944000" cy="240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4776939" y="6426484"/>
            <a:ext cx="198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Four solaire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5994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Jean Marie BOURRY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t="5684" r="6753" b="3750"/>
          <a:stretch/>
        </p:blipFill>
        <p:spPr bwMode="auto">
          <a:xfrm>
            <a:off x="3863870" y="829816"/>
            <a:ext cx="531664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an Marie BOURRY\Desktop\principe_photovoltaiqu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04812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39322" y="3846527"/>
            <a:ext cx="8265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spcAft>
                <a:spcPts val="1200"/>
              </a:spcAft>
            </a:pPr>
            <a:r>
              <a:rPr lang="fr-FR" sz="2000" b="1" dirty="0" smtClean="0"/>
              <a:t>Les panneaux photovoltaïques transforment la lumière en électricité. La lumière est composée de photons. Les photons heurtent les panneaux, générant un courant électrique. </a:t>
            </a:r>
          </a:p>
          <a:p>
            <a:pPr algn="just">
              <a:lnSpc>
                <a:spcPts val="2400"/>
              </a:lnSpc>
              <a:spcAft>
                <a:spcPts val="1200"/>
              </a:spcAft>
            </a:pPr>
            <a:r>
              <a:rPr lang="fr-FR" sz="2000" b="1" dirty="0" smtClean="0"/>
              <a:t>Le courant continu est recueilli par des fils métalliques</a:t>
            </a:r>
            <a:r>
              <a:rPr lang="fr-FR" sz="2000" b="1" dirty="0"/>
              <a:t>,</a:t>
            </a:r>
            <a:r>
              <a:rPr lang="fr-FR" sz="2000" b="1" dirty="0" smtClean="0"/>
              <a:t> il est transformé en courant alternatif par un onduleur.</a:t>
            </a:r>
          </a:p>
          <a:p>
            <a:pPr algn="just">
              <a:lnSpc>
                <a:spcPts val="2400"/>
              </a:lnSpc>
              <a:spcAft>
                <a:spcPts val="1800"/>
              </a:spcAft>
            </a:pPr>
            <a:r>
              <a:rPr lang="fr-FR" sz="2000" b="1" dirty="0" smtClean="0"/>
              <a:t>Abondant sur terre, le silicium est le matériau le plus utilisé pour les panneaux solaires.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979712" y="74217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SOLAIRE  PHOTOVOLTAÏQUE  (PV)</a:t>
            </a:r>
          </a:p>
        </p:txBody>
      </p:sp>
    </p:spTree>
    <p:extLst>
      <p:ext uri="{BB962C8B-B14F-4D97-AF65-F5344CB8AC3E}">
        <p14:creationId xmlns:p14="http://schemas.microsoft.com/office/powerpoint/2010/main" val="362762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7564" y="47667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ÉVOLUTION DU PARC SOLAIRE PHOTOVOLTAÏQUE</a:t>
            </a:r>
          </a:p>
          <a:p>
            <a:pPr algn="ctr"/>
            <a:r>
              <a:rPr lang="fr-FR" sz="2400" b="1" dirty="0" smtClean="0"/>
              <a:t>EN FRANCE 2008 - 2019</a:t>
            </a:r>
            <a:endParaRPr lang="fr-FR" sz="2400" b="1" dirty="0"/>
          </a:p>
        </p:txBody>
      </p:sp>
      <p:pic>
        <p:nvPicPr>
          <p:cNvPr id="2050" name="Picture 2" descr="C:\Users\Jean Marie BOURRY\Desktop\Images solaire 2019\évol solaire raccord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3" y="2060848"/>
            <a:ext cx="902587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5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an Marie BOURRY\Desktop\Images solaire 2019\solaire prod régio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4"/>
          <a:stretch/>
        </p:blipFill>
        <p:spPr bwMode="auto">
          <a:xfrm>
            <a:off x="395524" y="908720"/>
            <a:ext cx="5899245" cy="50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87624" y="231031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PRODUCTION  SOLAIRE PHOTOVOLTAÏQUE EN 2019</a:t>
            </a:r>
            <a:endParaRPr lang="fr-FR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5076056" y="2708920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Le solaire a couvert 2,5 % </a:t>
            </a:r>
          </a:p>
          <a:p>
            <a:pPr algn="ctr"/>
            <a:r>
              <a:rPr lang="fr-FR" sz="2000" b="1" dirty="0" smtClean="0"/>
              <a:t>de l’électricité consommée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35707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31465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NOUVELLES TECHNOLOGIES PROMETTEUSES </a:t>
            </a:r>
          </a:p>
          <a:p>
            <a:pPr algn="ctr"/>
            <a:r>
              <a:rPr lang="fr-FR" sz="2800" b="1" dirty="0" smtClean="0"/>
              <a:t>DE PRODUCTION DE CELLULES PHOTOVOLTAÏQUES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177281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b="1" dirty="0" smtClean="0"/>
              <a:t>Les films solaires organiques</a:t>
            </a:r>
          </a:p>
          <a:p>
            <a:pPr>
              <a:tabLst>
                <a:tab pos="722313" algn="l"/>
              </a:tabLst>
            </a:pPr>
            <a:r>
              <a:rPr lang="fr-FR" sz="2400" b="1" dirty="0" smtClean="0"/>
              <a:t>	</a:t>
            </a:r>
            <a:r>
              <a:rPr lang="fr-FR" sz="2400" dirty="0" smtClean="0"/>
              <a:t>À la place du silicium, des dérivés du carbone</a:t>
            </a:r>
          </a:p>
          <a:p>
            <a:pPr>
              <a:tabLst>
                <a:tab pos="722313" algn="l"/>
              </a:tabLst>
            </a:pPr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400" b="1" dirty="0" smtClean="0"/>
              <a:t>Les panneaux  solaires en pérovskite</a:t>
            </a:r>
          </a:p>
          <a:p>
            <a:pPr lvl="1">
              <a:tabLst>
                <a:tab pos="722313" algn="l"/>
              </a:tabLst>
            </a:pPr>
            <a:r>
              <a:rPr lang="fr-FR" sz="2400" b="1" dirty="0" smtClean="0"/>
              <a:t>	</a:t>
            </a:r>
            <a:r>
              <a:rPr lang="fr-FR" sz="2400" dirty="0" smtClean="0"/>
              <a:t>Simple impression à jet d’encre…</a:t>
            </a:r>
          </a:p>
          <a:p>
            <a:endParaRPr lang="fr-FR" sz="2400" b="1" dirty="0" smtClean="0"/>
          </a:p>
          <a:p>
            <a:pPr marL="285750" indent="-285750">
              <a:buFontTx/>
              <a:buChar char="-"/>
            </a:pPr>
            <a:r>
              <a:rPr lang="fr-FR" sz="2400" b="1" dirty="0" smtClean="0"/>
              <a:t>Les cellules solaires à hétérojonction de silicium</a:t>
            </a:r>
          </a:p>
          <a:p>
            <a:pPr lvl="1">
              <a:tabLst>
                <a:tab pos="722313" algn="l"/>
              </a:tabLst>
            </a:pPr>
            <a:r>
              <a:rPr lang="fr-FR" sz="2400" b="1" dirty="0" smtClean="0"/>
              <a:t>	</a:t>
            </a:r>
            <a:r>
              <a:rPr lang="fr-FR" sz="2400" dirty="0" smtClean="0"/>
              <a:t>Meilleur rendement que celui des panneaux classiques</a:t>
            </a:r>
          </a:p>
          <a:p>
            <a:pPr lvl="1"/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5433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an Marie BOURRY\Desktop\e514af67617de1895b4ab9a2600fa4e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9772" y="3326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 SOLAIRE THERMIQUE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668864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y a </a:t>
            </a:r>
            <a:r>
              <a:rPr lang="fr-FR" b="1" dirty="0" smtClean="0"/>
              <a:t>peu d’entreprises spécialisées en France</a:t>
            </a:r>
            <a:r>
              <a:rPr lang="fr-FR" dirty="0" smtClean="0"/>
              <a:t> dans les équipements solaires thermiques.</a:t>
            </a:r>
          </a:p>
          <a:p>
            <a:endParaRPr lang="fr-FR" dirty="0"/>
          </a:p>
          <a:p>
            <a:r>
              <a:rPr lang="fr-FR" dirty="0" smtClean="0"/>
              <a:t>Nous avons relativement </a:t>
            </a:r>
            <a:r>
              <a:rPr lang="fr-FR" b="1" dirty="0" smtClean="0"/>
              <a:t>peu de capteurs thermiques</a:t>
            </a:r>
            <a:r>
              <a:rPr lang="fr-FR" dirty="0" smtClean="0"/>
              <a:t>. </a:t>
            </a:r>
          </a:p>
          <a:p>
            <a:r>
              <a:rPr lang="fr-FR" dirty="0" smtClean="0"/>
              <a:t>Fin 2018, ils totalisent 3,2 millions de m2, contre 19,3 millions de m2 en Allemagne, pays pourtant moins ensoleillé que le nôtre.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621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an Marie BOURRY\Desktop\Centrale-solaire_0062_JF-Mousseau-1024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4"/>
          <a:stretch/>
        </p:blipFill>
        <p:spPr bwMode="auto">
          <a:xfrm>
            <a:off x="940755" y="440064"/>
            <a:ext cx="7200000" cy="472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752" y="10757"/>
            <a:ext cx="9036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/>
              <a:t>CENTRALE SOLAIRE THERMIQUE DE CHATEAUBRIANT  (LOIRE-ATLANTIQUE)</a:t>
            </a:r>
            <a:endParaRPr lang="fr-FR" sz="2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03548" y="5229200"/>
            <a:ext cx="81369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 smtClean="0"/>
              <a:t>La centrale est reliée au réseau de chaleur urbain (10 km) et à la chaufferie bois.</a:t>
            </a:r>
          </a:p>
          <a:p>
            <a:pPr>
              <a:spcAft>
                <a:spcPts val="1200"/>
              </a:spcAft>
            </a:pPr>
            <a:r>
              <a:rPr lang="fr-FR" b="1" dirty="0" smtClean="0"/>
              <a:t>Les panneaux solaires sont de fabrication allemande, mais la maîtrise d’œuvre, l’installation et l’exploitation (Engie) relèvent de sociétés françaises.</a:t>
            </a:r>
          </a:p>
          <a:p>
            <a:r>
              <a:rPr lang="fr-FR" b="1" dirty="0" smtClean="0"/>
              <a:t>Le projet a été financé à 70% par l’Ademe (sur le Fonds chaleur) et 30% par la ville.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008583" y="4633299"/>
            <a:ext cx="33123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800 panneaux posés sur 2 200 m</a:t>
            </a:r>
            <a:r>
              <a:rPr lang="fr-FR" baseline="30000" dirty="0" smtClean="0"/>
              <a:t>2</a:t>
            </a:r>
            <a:endParaRPr lang="fr-FR" baseline="30000" dirty="0"/>
          </a:p>
        </p:txBody>
      </p:sp>
      <p:sp>
        <p:nvSpPr>
          <p:cNvPr id="2" name="ZoneTexte 1"/>
          <p:cNvSpPr txBox="1"/>
          <p:nvPr/>
        </p:nvSpPr>
        <p:spPr>
          <a:xfrm>
            <a:off x="4427984" y="38361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(12 000 habitants)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7251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99792" y="3285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prstClr val="black"/>
                </a:solidFill>
              </a:rPr>
              <a:t>LES BIOÉNERGIES</a:t>
            </a:r>
            <a:endParaRPr lang="fr-FR" sz="3600" b="1" dirty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671803"/>
            <a:ext cx="9144000" cy="9387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2200" b="1" dirty="0" smtClean="0">
                <a:solidFill>
                  <a:prstClr val="black"/>
                </a:solidFill>
              </a:rPr>
              <a:t>Les </a:t>
            </a:r>
            <a:r>
              <a:rPr lang="fr-FR" sz="2200" b="1" u="sng" dirty="0" smtClean="0">
                <a:solidFill>
                  <a:prstClr val="black"/>
                </a:solidFill>
              </a:rPr>
              <a:t>bio</a:t>
            </a:r>
            <a:r>
              <a:rPr lang="fr-FR" sz="2200" b="1" dirty="0" smtClean="0">
                <a:solidFill>
                  <a:prstClr val="black"/>
                </a:solidFill>
              </a:rPr>
              <a:t>énergies proviennent de la </a:t>
            </a:r>
            <a:r>
              <a:rPr lang="fr-FR" sz="2200" b="1" u="sng" dirty="0" smtClean="0">
                <a:solidFill>
                  <a:prstClr val="black"/>
                </a:solidFill>
              </a:rPr>
              <a:t>bio</a:t>
            </a:r>
            <a:r>
              <a:rPr lang="fr-FR" sz="2200" b="1" dirty="0" smtClean="0">
                <a:solidFill>
                  <a:prstClr val="black"/>
                </a:solidFill>
              </a:rPr>
              <a:t>masse, matières végétales ou animales</a:t>
            </a:r>
          </a:p>
          <a:p>
            <a:pPr algn="ctr"/>
            <a:endParaRPr lang="fr-FR" sz="900" b="1" dirty="0" smtClean="0">
              <a:solidFill>
                <a:prstClr val="black"/>
              </a:solidFill>
            </a:endParaRPr>
          </a:p>
          <a:p>
            <a:pPr algn="ctr"/>
            <a:r>
              <a:rPr lang="fr-FR" sz="2200" b="1" dirty="0" smtClean="0">
                <a:solidFill>
                  <a:prstClr val="black"/>
                </a:solidFill>
              </a:rPr>
              <a:t>Elles représentent 59 % des énergies renouvelables :</a:t>
            </a:r>
            <a:endParaRPr lang="fr-FR" sz="22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Chantal\Desktop\BOIS g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79" y="1584800"/>
            <a:ext cx="3252893" cy="1821620"/>
          </a:xfrm>
          <a:prstGeom prst="rect">
            <a:avLst/>
          </a:prstGeom>
          <a:noFill/>
        </p:spPr>
      </p:pic>
      <p:pic>
        <p:nvPicPr>
          <p:cNvPr id="1027" name="Picture 3" descr="C:\Users\Chantal\Desktop\champ col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2035" y="4429069"/>
            <a:ext cx="2225824" cy="1288196"/>
          </a:xfrm>
          <a:prstGeom prst="rect">
            <a:avLst/>
          </a:prstGeom>
          <a:noFill/>
        </p:spPr>
      </p:pic>
      <p:pic>
        <p:nvPicPr>
          <p:cNvPr id="1028" name="Picture 4" descr="C:\Users\Chantal\Desktop\contenu-de-nos-poubel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378" y="3468205"/>
            <a:ext cx="4886325" cy="3209925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3427961" y="198884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BOIS  41 % 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831669" y="6165304"/>
            <a:ext cx="2966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00" b="1" dirty="0" smtClean="0">
                <a:solidFill>
                  <a:prstClr val="black"/>
                </a:solidFill>
              </a:rPr>
              <a:t>BIOCARBURANTS </a:t>
            </a:r>
            <a:r>
              <a:rPr lang="fr-FR" sz="2200" b="1" dirty="0">
                <a:solidFill>
                  <a:prstClr val="black"/>
                </a:solidFill>
              </a:rPr>
              <a:t> </a:t>
            </a:r>
            <a:r>
              <a:rPr lang="fr-FR" sz="2200" b="1" dirty="0" smtClean="0">
                <a:solidFill>
                  <a:prstClr val="black"/>
                </a:solidFill>
              </a:rPr>
              <a:t>9%</a:t>
            </a:r>
            <a:endParaRPr lang="fr-FR" sz="2200" b="1" dirty="0">
              <a:solidFill>
                <a:prstClr val="black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39752" y="4293096"/>
            <a:ext cx="3339216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sz="2200" b="1" dirty="0" smtClean="0">
                <a:solidFill>
                  <a:prstClr val="black"/>
                </a:solidFill>
              </a:rPr>
              <a:t>DÉCHETS (incinération) 6 % </a:t>
            </a:r>
            <a:endParaRPr lang="fr-FR" sz="2200" dirty="0">
              <a:solidFill>
                <a:prstClr val="black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64856" y="5699389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Champ de colza</a:t>
            </a:r>
            <a:endParaRPr lang="fr-FR" sz="1600" dirty="0">
              <a:solidFill>
                <a:prstClr val="black"/>
              </a:solidFill>
            </a:endParaRPr>
          </a:p>
        </p:txBody>
      </p:sp>
      <p:pic>
        <p:nvPicPr>
          <p:cNvPr id="1031" name="Picture 7" descr="Résultat de recherche d'images pour &quot;méthaniseur&quot;"/>
          <p:cNvPicPr>
            <a:picLocks noChangeAspect="1" noChangeArrowheads="1"/>
          </p:cNvPicPr>
          <p:nvPr/>
        </p:nvPicPr>
        <p:blipFill>
          <a:blip r:embed="rId6" cstate="print"/>
          <a:srcRect l="44431" t="32826" r="21085" b="35343"/>
          <a:stretch>
            <a:fillRect/>
          </a:stretch>
        </p:blipFill>
        <p:spPr bwMode="auto">
          <a:xfrm>
            <a:off x="5526040" y="1772816"/>
            <a:ext cx="3168352" cy="1949755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6282124" y="3735009"/>
            <a:ext cx="1656184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fr-FR" sz="2200" b="1" dirty="0" smtClean="0">
                <a:solidFill>
                  <a:prstClr val="black"/>
                </a:solidFill>
              </a:rPr>
              <a:t>BIOGAZ </a:t>
            </a:r>
            <a:r>
              <a:rPr lang="fr-FR" sz="2200" b="1" dirty="0">
                <a:solidFill>
                  <a:prstClr val="black"/>
                </a:solidFill>
              </a:rPr>
              <a:t> </a:t>
            </a:r>
            <a:r>
              <a:rPr lang="fr-FR" sz="2200" b="1" dirty="0" smtClean="0">
                <a:solidFill>
                  <a:prstClr val="black"/>
                </a:solidFill>
              </a:rPr>
              <a:t> 3 %</a:t>
            </a:r>
            <a:endParaRPr lang="fr-FR" sz="2200" dirty="0">
              <a:solidFill>
                <a:prstClr val="black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28184" y="299695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Méthaniseur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419872" y="1964776"/>
            <a:ext cx="79208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2255528" y="4292912"/>
            <a:ext cx="118800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293516" y="3723708"/>
            <a:ext cx="118800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6118035" y="6117458"/>
            <a:ext cx="2196000" cy="50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7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antal\Desktop\AGEM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184" y="548680"/>
            <a:ext cx="5859735" cy="585973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159732" y="44624"/>
            <a:ext cx="4824536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black"/>
                </a:solidFill>
              </a:rPr>
              <a:t>LA GÉOTHERMIE PROFONDE</a:t>
            </a:r>
            <a:endParaRPr lang="fr-FR" sz="2800" b="1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452320" y="63813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prstClr val="black"/>
                </a:solidFill>
              </a:rPr>
              <a:t>AGÉMO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5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antal\Desktop\Divers Diapos conf-débat NE17\FRANCE- ENR\géothermie F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288" y="1171575"/>
            <a:ext cx="6829425" cy="451485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835696" y="476672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black"/>
                </a:solidFill>
              </a:rPr>
              <a:t>Potentiel de gisements de géothermie profonde</a:t>
            </a:r>
            <a:endParaRPr lang="fr-F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3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an Marie BOURRY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5871"/>
            <a:ext cx="8791575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61653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La centrale de Bouillante en Guadeloupe est la plus grande centrale géothermique française. Située près d’un volcan, les puits descendent à moins de 1000 mètres.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364088" y="332656"/>
            <a:ext cx="331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Puissance de la centrale : 15 MW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52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4857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Centrale d’Illkirch en construction dans la banlieue de Strasbourg</a:t>
            </a:r>
            <a:endParaRPr lang="fr-FR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5387151"/>
            <a:ext cx="83529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smtClean="0"/>
              <a:t>La tour de forage est haute de 37 mètres. Le forage  a atteint 3 000 mètres de profondeur.</a:t>
            </a:r>
          </a:p>
          <a:p>
            <a:pPr>
              <a:spcAft>
                <a:spcPts val="600"/>
              </a:spcAft>
            </a:pPr>
            <a:r>
              <a:rPr lang="fr-FR" b="1" dirty="0" smtClean="0"/>
              <a:t>L’eau puisée à 150 degrés permettra de fournir en 2021 de la chaleur pour l’équivalent de 13 000 logements et de l’électricité pour l’équivalent de 2 600 logements. </a:t>
            </a:r>
          </a:p>
        </p:txBody>
      </p:sp>
      <p:pic>
        <p:nvPicPr>
          <p:cNvPr id="5" name="Picture 2" descr="C:\Users\Jean Marie BOURRY\Desktop\tour-de-forage-a-illkirch-graffenstaden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1"/>
          <a:stretch/>
        </p:blipFill>
        <p:spPr bwMode="auto">
          <a:xfrm>
            <a:off x="1026000" y="733400"/>
            <a:ext cx="7092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44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7604" y="2492896"/>
            <a:ext cx="7128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prstClr val="black"/>
                </a:solidFill>
              </a:rPr>
              <a:t>LES ÉNERGIES </a:t>
            </a:r>
            <a:r>
              <a:rPr lang="fr-FR" sz="6600" b="1" dirty="0" smtClean="0">
                <a:solidFill>
                  <a:srgbClr val="FC3209"/>
                </a:solidFill>
              </a:rPr>
              <a:t>RENOUVELABLES</a:t>
            </a:r>
          </a:p>
          <a:p>
            <a:pPr algn="ctr"/>
            <a:endParaRPr lang="fr-FR" sz="2000" b="1" dirty="0" smtClean="0">
              <a:solidFill>
                <a:srgbClr val="FC3209"/>
              </a:solidFill>
            </a:endParaRPr>
          </a:p>
          <a:p>
            <a:pPr algn="ctr"/>
            <a:r>
              <a:rPr lang="fr-FR" sz="4800" b="1" dirty="0" smtClean="0">
                <a:solidFill>
                  <a:prstClr val="black"/>
                </a:solidFill>
              </a:rPr>
              <a:t>EN FRANCE</a:t>
            </a:r>
            <a:endParaRPr lang="fr-FR" sz="4800" b="1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975648" y="64886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Chantal Bourry – février  2020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5" name="Picture 2" descr="C:\Users\Jean Marie BOURRY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99" y="316044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an Marie BOURRY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5"/>
            <a:ext cx="23812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0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antal\Desktop\ENR chaleur.jpg"/>
          <p:cNvPicPr>
            <a:picLocks noChangeAspect="1" noChangeArrowheads="1"/>
          </p:cNvPicPr>
          <p:nvPr/>
        </p:nvPicPr>
        <p:blipFill>
          <a:blip r:embed="rId3" cstate="print"/>
          <a:srcRect b="4740"/>
          <a:stretch>
            <a:fillRect/>
          </a:stretch>
        </p:blipFill>
        <p:spPr bwMode="auto">
          <a:xfrm>
            <a:off x="134066" y="437806"/>
            <a:ext cx="8875869" cy="500741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208603" y="6075877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Service de la Donnée et des Études Statistiques (</a:t>
            </a:r>
            <a:r>
              <a:rPr lang="fr-FR" b="1" dirty="0" smtClean="0">
                <a:solidFill>
                  <a:prstClr val="black"/>
                </a:solidFill>
              </a:rPr>
              <a:t>SDES</a:t>
            </a:r>
            <a:r>
              <a:rPr lang="fr-FR" dirty="0" smtClean="0">
                <a:solidFill>
                  <a:prstClr val="black"/>
                </a:solidFill>
              </a:rPr>
              <a:t>) </a:t>
            </a:r>
          </a:p>
          <a:p>
            <a:pPr algn="ctr"/>
            <a:r>
              <a:rPr lang="fr-FR" dirty="0" smtClean="0">
                <a:solidFill>
                  <a:prstClr val="black"/>
                </a:solidFill>
              </a:rPr>
              <a:t>Ministère de la Transition écologique et solidaire.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5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5656" y="27999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prstClr val="black"/>
                </a:solidFill>
              </a:rPr>
              <a:t>LE BOIS - ÉNERGIE</a:t>
            </a:r>
            <a:endParaRPr lang="fr-FR" sz="3600" b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6136"/>
          <a:stretch>
            <a:fillRect/>
          </a:stretch>
        </p:blipFill>
        <p:spPr bwMode="auto">
          <a:xfrm>
            <a:off x="559" y="679892"/>
            <a:ext cx="4371975" cy="550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6362164"/>
            <a:ext cx="413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https://inventaire-forestier.ign.fr/IMG/pdf/memento_2017.pdf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4893874"/>
            <a:ext cx="2268000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Taux de boisement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83968" y="1153279"/>
            <a:ext cx="468052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OUI AU BOIS ÉNERGIE… À CONDITION QUE :</a:t>
            </a:r>
          </a:p>
          <a:p>
            <a:endParaRPr lang="fr-FR" dirty="0" smtClean="0">
              <a:solidFill>
                <a:prstClr val="black"/>
              </a:solidFill>
            </a:endParaRPr>
          </a:p>
          <a:p>
            <a:pPr>
              <a:tabLst>
                <a:tab pos="361950" algn="l"/>
              </a:tabLst>
            </a:pPr>
            <a:r>
              <a:rPr lang="fr-FR" b="1" dirty="0" smtClean="0">
                <a:solidFill>
                  <a:prstClr val="black"/>
                </a:solidFill>
                <a:sym typeface="Wingdings 3"/>
              </a:rPr>
              <a:t>	</a:t>
            </a:r>
            <a:r>
              <a:rPr lang="fr-FR" b="1" dirty="0" smtClean="0">
                <a:solidFill>
                  <a:prstClr val="black"/>
                </a:solidFill>
              </a:rPr>
              <a:t>Les forêts soient gérées durablement</a:t>
            </a:r>
          </a:p>
          <a:p>
            <a:endParaRPr lang="fr-FR" sz="1000" b="1" dirty="0" smtClean="0">
              <a:solidFill>
                <a:prstClr val="black"/>
              </a:solidFill>
            </a:endParaRPr>
          </a:p>
          <a:p>
            <a:pPr>
              <a:tabLst>
                <a:tab pos="361950" algn="l"/>
              </a:tabLst>
            </a:pPr>
            <a:r>
              <a:rPr lang="fr-FR" b="1" dirty="0">
                <a:solidFill>
                  <a:prstClr val="black"/>
                </a:solidFill>
                <a:sym typeface="Wingdings 3"/>
              </a:rPr>
              <a:t></a:t>
            </a:r>
            <a:r>
              <a:rPr lang="fr-FR" b="1" dirty="0">
                <a:solidFill>
                  <a:prstClr val="black"/>
                </a:solidFill>
              </a:rPr>
              <a:t>	</a:t>
            </a:r>
            <a:r>
              <a:rPr lang="fr-FR" b="1" dirty="0" smtClean="0">
                <a:solidFill>
                  <a:prstClr val="black"/>
                </a:solidFill>
              </a:rPr>
              <a:t>Le bois soit prélevé à proximité</a:t>
            </a:r>
          </a:p>
          <a:p>
            <a:endParaRPr lang="fr-FR" sz="1050" b="1" dirty="0" smtClean="0">
              <a:solidFill>
                <a:prstClr val="black"/>
              </a:solidFill>
            </a:endParaRPr>
          </a:p>
          <a:p>
            <a:pPr>
              <a:tabLst>
                <a:tab pos="361950" algn="l"/>
              </a:tabLst>
            </a:pPr>
            <a:r>
              <a:rPr lang="fr-FR" b="1" dirty="0" smtClean="0">
                <a:solidFill>
                  <a:prstClr val="black"/>
                </a:solidFill>
                <a:sym typeface="Wingdings 3"/>
              </a:rPr>
              <a:t></a:t>
            </a:r>
            <a:r>
              <a:rPr lang="fr-FR" b="1" dirty="0" smtClean="0">
                <a:solidFill>
                  <a:prstClr val="black"/>
                </a:solidFill>
              </a:rPr>
              <a:t>	Soient utilisés des appareils performants</a:t>
            </a:r>
          </a:p>
          <a:p>
            <a:endParaRPr lang="fr-FR" sz="1050" b="1" dirty="0" smtClean="0">
              <a:solidFill>
                <a:prstClr val="black"/>
              </a:solidFill>
            </a:endParaRPr>
          </a:p>
          <a:p>
            <a:pPr>
              <a:tabLst>
                <a:tab pos="361950" algn="l"/>
              </a:tabLst>
            </a:pPr>
            <a:r>
              <a:rPr lang="fr-FR" b="1" dirty="0">
                <a:solidFill>
                  <a:prstClr val="black"/>
                </a:solidFill>
                <a:sym typeface="Wingdings 3"/>
              </a:rPr>
              <a:t></a:t>
            </a:r>
            <a:r>
              <a:rPr lang="fr-FR" b="1" dirty="0" smtClean="0">
                <a:solidFill>
                  <a:prstClr val="black"/>
                </a:solidFill>
              </a:rPr>
              <a:t>	Soient évitées les combustions incomplètes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99992" y="4244895"/>
            <a:ext cx="381642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prstClr val="black"/>
                </a:solidFill>
              </a:rPr>
              <a:t>La superficie forestière a progressé :</a:t>
            </a: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prstClr val="black"/>
                </a:solidFill>
              </a:rPr>
              <a:t>14 millions d’ha en 1985 </a:t>
            </a:r>
          </a:p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prstClr val="black"/>
                </a:solidFill>
              </a:rPr>
              <a:t>17 millions d’ha en 2017, 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occupant 31 % du </a:t>
            </a:r>
            <a:r>
              <a:rPr lang="fr-FR" sz="2000" b="1" dirty="0" smtClean="0">
                <a:solidFill>
                  <a:prstClr val="black"/>
                </a:solidFill>
              </a:rPr>
              <a:t>territoire</a:t>
            </a:r>
            <a:endParaRPr lang="fr-F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antal\Desktop\méthaniseur.jpg"/>
          <p:cNvPicPr>
            <a:picLocks noChangeAspect="1" noChangeArrowheads="1"/>
          </p:cNvPicPr>
          <p:nvPr/>
        </p:nvPicPr>
        <p:blipFill>
          <a:blip r:embed="rId3" cstate="print"/>
          <a:srcRect l="11622" t="5432" r="2234" b="10640"/>
          <a:stretch>
            <a:fillRect/>
          </a:stretch>
        </p:blipFill>
        <p:spPr bwMode="auto">
          <a:xfrm>
            <a:off x="1609002" y="2969450"/>
            <a:ext cx="4320480" cy="223224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095836" y="31349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prstClr val="black"/>
                </a:solidFill>
              </a:rPr>
              <a:t>MÉTHANISATION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83768" y="29969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Méthaniseur</a:t>
            </a:r>
            <a:r>
              <a:rPr lang="fr-FR" dirty="0" smtClean="0">
                <a:solidFill>
                  <a:prstClr val="black"/>
                </a:solidFill>
              </a:rPr>
              <a:t> (ou </a:t>
            </a:r>
            <a:r>
              <a:rPr lang="fr-FR" b="1" dirty="0" smtClean="0">
                <a:solidFill>
                  <a:prstClr val="black"/>
                </a:solidFill>
              </a:rPr>
              <a:t>digesteur</a:t>
            </a:r>
            <a:r>
              <a:rPr lang="fr-FR" dirty="0" smtClean="0">
                <a:solidFill>
                  <a:prstClr val="black"/>
                </a:solidFill>
              </a:rPr>
              <a:t>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0080" y="980728"/>
            <a:ext cx="298782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 smtClean="0">
                <a:solidFill>
                  <a:prstClr val="black"/>
                </a:solidFill>
              </a:rPr>
              <a:t>  </a:t>
            </a:r>
            <a:r>
              <a:rPr lang="fr-FR" b="1" dirty="0" smtClean="0">
                <a:solidFill>
                  <a:prstClr val="black"/>
                </a:solidFill>
              </a:rPr>
              <a:t>LES INTRANTS :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 Déchets agricoles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 Déchets industriels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 Déchets urbains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 Boues d’épuration </a:t>
            </a:r>
            <a:r>
              <a:rPr lang="fr-FR" sz="1400" dirty="0" smtClean="0">
                <a:solidFill>
                  <a:prstClr val="black"/>
                </a:solidFill>
              </a:rPr>
              <a:t>(eaux usées)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35896" y="5693186"/>
            <a:ext cx="1152128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black"/>
                </a:solidFill>
              </a:rPr>
              <a:t>BIOGAZ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4139952" y="5276529"/>
            <a:ext cx="108000" cy="396000"/>
          </a:xfrm>
          <a:prstGeom prst="down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Flèche vers le bas 13"/>
          <p:cNvSpPr/>
          <p:nvPr/>
        </p:nvSpPr>
        <p:spPr>
          <a:xfrm rot="16200000">
            <a:off x="6138160" y="3831791"/>
            <a:ext cx="180000" cy="43200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588224" y="3851756"/>
            <a:ext cx="187220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Digestat (engrais)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4" name="Flèche vers le bas 23"/>
          <p:cNvSpPr/>
          <p:nvPr/>
        </p:nvSpPr>
        <p:spPr>
          <a:xfrm rot="18480000">
            <a:off x="3034310" y="2480023"/>
            <a:ext cx="204819" cy="540000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1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an Marie BOURRY\Desktop\décharge biog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" y="1196751"/>
            <a:ext cx="9047877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552" y="18864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Captage du biogaz d’un centre de stockage de déchets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31214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79712" y="26064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UTILISATIONS DU BIOGAZ</a:t>
            </a:r>
            <a:endParaRPr lang="fr-FR" sz="3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5115" y="1628800"/>
            <a:ext cx="1820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Méthaniseurs</a:t>
            </a:r>
          </a:p>
          <a:p>
            <a:r>
              <a:rPr lang="fr-FR" sz="1600" dirty="0" smtClean="0"/>
              <a:t>(déchets agricoles, urbains, industriels)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-8668" y="300972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Stations d’épuration des eaux usées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-8668" y="450912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Centre de stockage de déchets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757770" y="2852936"/>
            <a:ext cx="1368152" cy="104644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BIOGAZ</a:t>
            </a:r>
          </a:p>
          <a:p>
            <a:pPr algn="ctr"/>
            <a:r>
              <a:rPr lang="fr-FR" sz="1600" dirty="0" smtClean="0"/>
              <a:t>685 unités de production </a:t>
            </a:r>
            <a:r>
              <a:rPr lang="fr-FR" dirty="0" smtClean="0"/>
              <a:t>*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6516216" y="63618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* Au 31 décembre 2018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932040" y="1970256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ÉLECTRICITÉ </a:t>
            </a:r>
            <a:r>
              <a:rPr lang="fr-FR" dirty="0" smtClean="0"/>
              <a:t>(provient surtout des centres de stockage des déchets)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04048" y="311135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CHALEUR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004048" y="411946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BIOMÉTHANE </a:t>
            </a:r>
            <a:r>
              <a:rPr lang="fr-FR" dirty="0" smtClean="0"/>
              <a:t>(biogaz épuré)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220072" y="4613066"/>
            <a:ext cx="39239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3"/>
              <a:buChar char="9"/>
              <a:tabLst>
                <a:tab pos="361950" algn="l"/>
              </a:tabLst>
            </a:pPr>
            <a:r>
              <a:rPr lang="fr-FR" sz="2000" b="1" dirty="0" smtClean="0"/>
              <a:t>Réseau de gaz </a:t>
            </a:r>
            <a:r>
              <a:rPr lang="fr-FR" dirty="0" smtClean="0"/>
              <a:t>(76 unités) *</a:t>
            </a:r>
          </a:p>
          <a:p>
            <a:pPr>
              <a:tabLst>
                <a:tab pos="361950" algn="l"/>
              </a:tabLst>
            </a:pPr>
            <a:endParaRPr lang="fr-FR" dirty="0" smtClean="0"/>
          </a:p>
          <a:p>
            <a:pPr lvl="0">
              <a:tabLst>
                <a:tab pos="361950" algn="l"/>
              </a:tabLst>
            </a:pPr>
            <a:r>
              <a:rPr lang="fr-FR" sz="2000" b="1" dirty="0" smtClean="0">
                <a:sym typeface="Wingdings 3"/>
              </a:rPr>
              <a:t>	</a:t>
            </a:r>
            <a:r>
              <a:rPr lang="fr-FR" sz="2000" b="1" dirty="0" smtClean="0">
                <a:solidFill>
                  <a:prstClr val="black"/>
                </a:solidFill>
              </a:rPr>
              <a:t>Gaz </a:t>
            </a:r>
            <a:r>
              <a:rPr lang="fr-FR" sz="2000" b="1" dirty="0">
                <a:solidFill>
                  <a:prstClr val="black"/>
                </a:solidFill>
              </a:rPr>
              <a:t>Naturel Véhicule 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(bioGNV)</a:t>
            </a:r>
            <a:endParaRPr lang="fr-FR" sz="1600" dirty="0">
              <a:solidFill>
                <a:prstClr val="black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999549" y="2565900"/>
            <a:ext cx="504056" cy="35202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1979712" y="3526351"/>
            <a:ext cx="64807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2195736" y="4095376"/>
            <a:ext cx="468000" cy="396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èche droite 20"/>
          <p:cNvSpPr/>
          <p:nvPr/>
        </p:nvSpPr>
        <p:spPr>
          <a:xfrm rot="19619132">
            <a:off x="4291282" y="2426601"/>
            <a:ext cx="509627" cy="368051"/>
          </a:xfrm>
          <a:prstGeom prst="rightArrow">
            <a:avLst/>
          </a:prstGeom>
          <a:solidFill>
            <a:srgbClr val="FC320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>
            <a:off x="4375957" y="3140968"/>
            <a:ext cx="509627" cy="368051"/>
          </a:xfrm>
          <a:prstGeom prst="rightArrow">
            <a:avLst/>
          </a:prstGeom>
          <a:solidFill>
            <a:srgbClr val="FF544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2019996">
            <a:off x="4313704" y="3886659"/>
            <a:ext cx="509627" cy="368051"/>
          </a:xfrm>
          <a:prstGeom prst="rightArrow">
            <a:avLst/>
          </a:prstGeom>
          <a:solidFill>
            <a:srgbClr val="FF544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04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4551</TotalTime>
  <Words>1358</Words>
  <Application>Microsoft Macintosh PowerPoint</Application>
  <PresentationFormat>Présentation à l'écran (4:3)</PresentationFormat>
  <Paragraphs>273</Paragraphs>
  <Slides>44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12</vt:i4>
      </vt:variant>
      <vt:variant>
        <vt:lpstr>Titres des diapositives</vt:lpstr>
      </vt:variant>
      <vt:variant>
        <vt:i4>44</vt:i4>
      </vt:variant>
    </vt:vector>
  </HeadingPairs>
  <TitlesOfParts>
    <vt:vector size="56" baseType="lpstr">
      <vt:lpstr>Thème Office</vt:lpstr>
      <vt:lpstr>1_Thème Office</vt:lpstr>
      <vt:lpstr>2_Thème Office</vt:lpstr>
      <vt:lpstr>3_Thème Office</vt:lpstr>
      <vt:lpstr>5_Thème Office</vt:lpstr>
      <vt:lpstr>7_Thème Office</vt:lpstr>
      <vt:lpstr>4_Thème Office</vt:lpstr>
      <vt:lpstr>6_Thème Office</vt:lpstr>
      <vt:lpstr>8_Thème Office</vt:lpstr>
      <vt:lpstr>9_Thème Office</vt:lpstr>
      <vt:lpstr>10_Thème Office</vt:lpstr>
      <vt:lpstr>11_Thème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Marie</dc:creator>
  <cp:lastModifiedBy>Benoit</cp:lastModifiedBy>
  <cp:revision>270</cp:revision>
  <dcterms:created xsi:type="dcterms:W3CDTF">2019-12-07T14:10:11Z</dcterms:created>
  <dcterms:modified xsi:type="dcterms:W3CDTF">2020-03-25T16:35:36Z</dcterms:modified>
</cp:coreProperties>
</file>