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40" r:id="rId3"/>
    <p:sldId id="260" r:id="rId4"/>
    <p:sldId id="261" r:id="rId5"/>
    <p:sldId id="262" r:id="rId6"/>
    <p:sldId id="309" r:id="rId7"/>
    <p:sldId id="301" r:id="rId8"/>
    <p:sldId id="264" r:id="rId9"/>
    <p:sldId id="297" r:id="rId10"/>
    <p:sldId id="265" r:id="rId11"/>
    <p:sldId id="266" r:id="rId12"/>
    <p:sldId id="302" r:id="rId13"/>
    <p:sldId id="267" r:id="rId14"/>
    <p:sldId id="268" r:id="rId15"/>
    <p:sldId id="298" r:id="rId16"/>
    <p:sldId id="272" r:id="rId17"/>
    <p:sldId id="273" r:id="rId18"/>
    <p:sldId id="274" r:id="rId19"/>
    <p:sldId id="275" r:id="rId20"/>
    <p:sldId id="276" r:id="rId21"/>
    <p:sldId id="290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310" r:id="rId31"/>
    <p:sldId id="286" r:id="rId32"/>
    <p:sldId id="288" r:id="rId33"/>
    <p:sldId id="289" r:id="rId34"/>
    <p:sldId id="291" r:id="rId35"/>
    <p:sldId id="292" r:id="rId36"/>
    <p:sldId id="293" r:id="rId37"/>
    <p:sldId id="294" r:id="rId38"/>
    <p:sldId id="296" r:id="rId39"/>
    <p:sldId id="295" r:id="rId40"/>
    <p:sldId id="299" r:id="rId41"/>
    <p:sldId id="332" r:id="rId42"/>
    <p:sldId id="341" r:id="rId43"/>
    <p:sldId id="305" r:id="rId44"/>
    <p:sldId id="342" r:id="rId45"/>
    <p:sldId id="306" r:id="rId46"/>
    <p:sldId id="343" r:id="rId47"/>
    <p:sldId id="311" r:id="rId48"/>
    <p:sldId id="303" r:id="rId49"/>
    <p:sldId id="314" r:id="rId50"/>
    <p:sldId id="339" r:id="rId51"/>
    <p:sldId id="322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4274A7"/>
    <a:srgbClr val="39A8DF"/>
    <a:srgbClr val="639E32"/>
    <a:srgbClr val="F59D03"/>
    <a:srgbClr val="E7E6D4"/>
    <a:srgbClr val="FAAD55"/>
    <a:srgbClr val="485959"/>
    <a:srgbClr val="D6C756"/>
    <a:srgbClr val="FFFF6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8143" autoAdjust="0"/>
  </p:normalViewPr>
  <p:slideViewPr>
    <p:cSldViewPr>
      <p:cViewPr>
        <p:scale>
          <a:sx n="82" d="100"/>
          <a:sy n="82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670E-4745-4178-A6FC-CFEB7E1C4673}" type="datetimeFigureOut">
              <a:rPr lang="fr-FR" smtClean="0"/>
              <a:pPr/>
              <a:t>01/04/2018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34EE7-96E0-4461-804C-254EB44BE3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>
                <a:solidFill>
                  <a:prstClr val="black"/>
                </a:solidFill>
              </a:rPr>
              <a:pPr/>
              <a:t>49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>
                <a:solidFill>
                  <a:prstClr val="black"/>
                </a:solidFill>
              </a:rPr>
              <a:pPr/>
              <a:t>54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4EE7-96E0-4461-804C-254EB44BE31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486000" y="4597819"/>
            <a:ext cx="8172000" cy="18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3" descr="C:\Users\Chantal\Desktop\logo Rés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95" y="297210"/>
            <a:ext cx="3800475" cy="971550"/>
          </a:xfrm>
          <a:prstGeom prst="rect">
            <a:avLst/>
          </a:prstGeom>
          <a:solidFill>
            <a:srgbClr val="CCECFF"/>
          </a:solidFill>
        </p:spPr>
      </p:pic>
      <p:sp>
        <p:nvSpPr>
          <p:cNvPr id="3" name="ZoneTexte 2"/>
          <p:cNvSpPr txBox="1"/>
          <p:nvPr/>
        </p:nvSpPr>
        <p:spPr>
          <a:xfrm>
            <a:off x="539552" y="4725144"/>
            <a:ext cx="8064896" cy="144655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C00000"/>
                </a:solidFill>
              </a:rPr>
              <a:t>DU NUCLÉAIRE</a:t>
            </a:r>
            <a:endParaRPr lang="fr-FR" sz="8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Chantal\Desktop\Carte nucléaire.jpg"/>
          <p:cNvPicPr>
            <a:picLocks noChangeAspect="1" noChangeArrowheads="1"/>
          </p:cNvPicPr>
          <p:nvPr/>
        </p:nvPicPr>
        <p:blipFill>
          <a:blip r:embed="rId4" cstate="print"/>
          <a:srcRect b="4456"/>
          <a:stretch>
            <a:fillRect/>
          </a:stretch>
        </p:blipFill>
        <p:spPr bwMode="auto">
          <a:xfrm>
            <a:off x="4861375" y="289375"/>
            <a:ext cx="4248150" cy="4077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4586" y="1721400"/>
            <a:ext cx="5131533" cy="28007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8800" b="1" dirty="0" smtClean="0">
                <a:solidFill>
                  <a:prstClr val="black"/>
                </a:solidFill>
              </a:rPr>
              <a:t>Et si</a:t>
            </a:r>
          </a:p>
          <a:p>
            <a:r>
              <a:rPr lang="fr-FR" sz="8800" b="1" dirty="0" smtClean="0">
                <a:solidFill>
                  <a:prstClr val="black"/>
                </a:solidFill>
              </a:rPr>
              <a:t>on parlait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Chantal\Desktop\id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612" y="4146522"/>
            <a:ext cx="228600" cy="2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2037229" y="135927"/>
            <a:ext cx="1980000" cy="764704"/>
          </a:xfrm>
          <a:prstGeom prst="ellipse">
            <a:avLst/>
          </a:prstGeom>
          <a:solidFill>
            <a:srgbClr val="F2EFE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408"/>
            <a:ext cx="8229600" cy="51965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Puissances   des 58 réacteurs</a:t>
            </a:r>
            <a:endParaRPr lang="fr-FR" sz="3200" b="1" dirty="0"/>
          </a:p>
        </p:txBody>
      </p:sp>
      <p:pic>
        <p:nvPicPr>
          <p:cNvPr id="5122" name="Picture 2" descr="C:\Users\Chantal\Desktop\Puissances réacteu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6421"/>
          <a:stretch>
            <a:fillRect/>
          </a:stretch>
        </p:blipFill>
        <p:spPr bwMode="auto">
          <a:xfrm>
            <a:off x="3631288" y="1021665"/>
            <a:ext cx="5102515" cy="484965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39088" y="1964126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34 réacteurs de 900 MW</a:t>
            </a:r>
          </a:p>
          <a:p>
            <a:endParaRPr lang="fr-FR" b="1" dirty="0" smtClean="0"/>
          </a:p>
          <a:p>
            <a:r>
              <a:rPr lang="fr-FR" b="1" dirty="0" smtClean="0"/>
              <a:t>20 réacteurs de 1300 MW</a:t>
            </a:r>
          </a:p>
          <a:p>
            <a:endParaRPr lang="fr-FR" b="1" dirty="0" smtClean="0"/>
          </a:p>
          <a:p>
            <a:r>
              <a:rPr lang="fr-FR" b="1" dirty="0" smtClean="0"/>
              <a:t>4 réacteurs de 1450 MW</a:t>
            </a:r>
          </a:p>
          <a:p>
            <a:r>
              <a:rPr lang="fr-FR" b="1" dirty="0" smtClean="0"/>
              <a:t>(ceux de Civaux et de Chooz)</a:t>
            </a:r>
          </a:p>
          <a:p>
            <a:endParaRPr lang="fr-FR" b="1" dirty="0" smtClean="0"/>
          </a:p>
          <a:p>
            <a:r>
              <a:rPr lang="fr-FR" b="1" dirty="0" smtClean="0"/>
              <a:t>1 réacteur EPR de 1600 MW</a:t>
            </a:r>
          </a:p>
          <a:p>
            <a:r>
              <a:rPr lang="fr-FR" b="1" dirty="0" smtClean="0"/>
              <a:t>(en construction à Flamanville)</a:t>
            </a:r>
            <a:endParaRPr lang="fr-FR" b="1" dirty="0"/>
          </a:p>
        </p:txBody>
      </p:sp>
      <p:sp>
        <p:nvSpPr>
          <p:cNvPr id="7" name="Cylindre 6"/>
          <p:cNvSpPr/>
          <p:nvPr/>
        </p:nvSpPr>
        <p:spPr>
          <a:xfrm>
            <a:off x="107504" y="1964126"/>
            <a:ext cx="288032" cy="424064"/>
          </a:xfrm>
          <a:prstGeom prst="can">
            <a:avLst/>
          </a:prstGeom>
          <a:solidFill>
            <a:srgbClr val="84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ylindre 7"/>
          <p:cNvSpPr/>
          <p:nvPr/>
        </p:nvSpPr>
        <p:spPr>
          <a:xfrm>
            <a:off x="107504" y="2516744"/>
            <a:ext cx="288032" cy="424064"/>
          </a:xfrm>
          <a:prstGeom prst="can">
            <a:avLst/>
          </a:prstGeom>
          <a:solidFill>
            <a:srgbClr val="8EA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ylindre 8"/>
          <p:cNvSpPr/>
          <p:nvPr/>
        </p:nvSpPr>
        <p:spPr>
          <a:xfrm>
            <a:off x="107504" y="3233484"/>
            <a:ext cx="288032" cy="424064"/>
          </a:xfrm>
          <a:prstGeom prst="can">
            <a:avLst/>
          </a:prstGeom>
          <a:solidFill>
            <a:srgbClr val="E55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ylindre 9"/>
          <p:cNvSpPr/>
          <p:nvPr/>
        </p:nvSpPr>
        <p:spPr>
          <a:xfrm>
            <a:off x="107504" y="3931788"/>
            <a:ext cx="288032" cy="424064"/>
          </a:xfrm>
          <a:prstGeom prst="can">
            <a:avLst/>
          </a:prstGeom>
          <a:solidFill>
            <a:srgbClr val="DB4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97614" y="6181929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58 réacteurs totalisent une puissance d’environ 63 000  Mégawatts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1640" y="54847"/>
            <a:ext cx="6552728" cy="584775"/>
          </a:xfrm>
          <a:prstGeom prst="rect">
            <a:avLst/>
          </a:prstGeom>
          <a:solidFill>
            <a:srgbClr val="E9EDF4"/>
          </a:solidFill>
          <a:ln w="19050">
            <a:solidFill>
              <a:srgbClr val="B0C2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PRINCIPAUX ACTEURS DU NUCLÉAIRE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9756" y="729887"/>
          <a:ext cx="8964488" cy="599992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8964488"/>
              </a:tblGrid>
              <a:tr h="797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CEA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(Commissariat à l’Energie atomique et aux Energies alternatives)</a:t>
                      </a:r>
                      <a:b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Établissement public </a:t>
                      </a:r>
                      <a:endParaRPr lang="fr-FR" dirty="0"/>
                    </a:p>
                  </a:txBody>
                  <a:tcPr anchor="ctr"/>
                </a:tc>
              </a:tr>
              <a:tr h="58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EDF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Société anonyme - actionnaire principal : Etat (83,4 %) </a:t>
                      </a:r>
                    </a:p>
                  </a:txBody>
                  <a:tcPr anchor="ctr"/>
                </a:tc>
              </a:tr>
              <a:tr h="741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Framatome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SA Sous contrôle d’EDF (75,5 %)</a:t>
                      </a:r>
                      <a:b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Activité réacteurs et fourniture d’assemblages de combustible</a:t>
                      </a:r>
                      <a:endParaRPr lang="fr-FR" dirty="0"/>
                    </a:p>
                  </a:txBody>
                  <a:tcPr anchor="ctr"/>
                </a:tc>
              </a:tr>
              <a:tr h="7380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Orano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SA dont le capital est détenu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principalement par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l’État et par Areva</a:t>
                      </a:r>
                      <a:b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Activité liée au combustible, de l’extraction minière jusqu’au retraitement</a:t>
                      </a:r>
                      <a:endParaRPr lang="fr-FR" dirty="0"/>
                    </a:p>
                  </a:txBody>
                  <a:tcPr anchor="ctr"/>
                </a:tc>
              </a:tr>
              <a:tr h="7380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lang="fr-FR" sz="2400" b="1" dirty="0" smtClean="0"/>
                        <a:t>Areva SA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000" dirty="0" smtClean="0"/>
                        <a:t>– </a:t>
                      </a:r>
                      <a:r>
                        <a:rPr lang="fr-FR" sz="1900" dirty="0" smtClean="0"/>
                        <a:t>Contrat de</a:t>
                      </a:r>
                      <a:r>
                        <a:rPr lang="fr-FR" sz="1900" baseline="0" dirty="0" smtClean="0"/>
                        <a:t> l’EPR de Finlande et contrats pièces forgées à l’usine du Creusot</a:t>
                      </a:r>
                      <a:endParaRPr lang="fr-FR" sz="1900" dirty="0"/>
                    </a:p>
                  </a:txBody>
                  <a:tcPr anchor="ctr"/>
                </a:tc>
              </a:tr>
              <a:tr h="58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Acheminement de l’électricité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RTE et ENEDIS</a:t>
                      </a:r>
                      <a:endParaRPr lang="fr-FR" dirty="0"/>
                    </a:p>
                  </a:txBody>
                  <a:tcPr anchor="ctr"/>
                </a:tc>
              </a:tr>
              <a:tr h="58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Sûreté nucléaire </a:t>
                      </a: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l’ASN et l’IRSN ; </a:t>
                      </a: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Protection </a:t>
                      </a:r>
                      <a:r>
                        <a:rPr kumimoji="0" 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FARN et PSPG</a:t>
                      </a:r>
                      <a:endParaRPr lang="fr-FR" dirty="0"/>
                    </a:p>
                  </a:txBody>
                  <a:tcPr anchor="ctr"/>
                </a:tc>
              </a:tr>
              <a:tr h="58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Déchets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l’Andra</a:t>
                      </a:r>
                      <a:endParaRPr lang="fr-FR" dirty="0"/>
                    </a:p>
                  </a:txBody>
                  <a:tcPr anchor="ctr"/>
                </a:tc>
              </a:tr>
              <a:tr h="58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252538" algn="l"/>
                        </a:tabLst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Entreprises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Bouygues, Vinci, General Electric…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Environ 400 réacteurs en service dans le monde</a:t>
            </a:r>
            <a:endParaRPr lang="fr-FR" sz="3200" b="1" dirty="0"/>
          </a:p>
        </p:txBody>
      </p:sp>
      <p:pic>
        <p:nvPicPr>
          <p:cNvPr id="7170" name="Picture 2" descr="C:\Users\Chantal\Desktop\Réacteurs nucléaires dans le mond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988554"/>
            <a:ext cx="7524750" cy="398755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63588" y="5171511"/>
            <a:ext cx="74168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572A5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 smtClean="0"/>
              <a:t>Part mondiale du nucléaire dans la production d’électricité : </a:t>
            </a:r>
            <a:r>
              <a:rPr lang="fr-FR" sz="2000" b="1" dirty="0" smtClean="0"/>
              <a:t>10 </a:t>
            </a:r>
            <a:r>
              <a:rPr lang="fr-FR" sz="2000" b="1" dirty="0" smtClean="0"/>
              <a:t>%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5830720"/>
            <a:ext cx="7344816" cy="400110"/>
          </a:xfrm>
          <a:prstGeom prst="rect">
            <a:avLst/>
          </a:prstGeom>
          <a:solidFill>
            <a:srgbClr val="E7E7E7"/>
          </a:solidFill>
          <a:ln w="1905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Europe : la France détient plus de la moitié de la puissance installée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71592" y="645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Carte : Forum nucléaire suisse, 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Nombre de réacteurs actifs</a:t>
            </a:r>
            <a:br>
              <a:rPr lang="fr-FR" sz="3600" b="1" dirty="0" smtClean="0"/>
            </a:br>
            <a:r>
              <a:rPr lang="fr-FR" sz="3600" b="1" dirty="0" smtClean="0"/>
              <a:t>et nombre de réacteurs construits </a:t>
            </a:r>
            <a:r>
              <a:rPr lang="fr-FR" sz="3100" b="1" dirty="0" smtClean="0"/>
              <a:t>(mars 2016)</a:t>
            </a:r>
            <a:endParaRPr lang="fr-FR" sz="3200" b="1" dirty="0"/>
          </a:p>
        </p:txBody>
      </p:sp>
      <p:pic>
        <p:nvPicPr>
          <p:cNvPr id="8194" name="Picture 2" descr="C:\Users\Chantal\Desktop\Nombre réacteurs actifs ou construits dans le monde - mars 2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272267"/>
            <a:ext cx="6896100" cy="37909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83979" y="65317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Graphe : AIEA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5132031"/>
            <a:ext cx="73448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Asie de l’Est : Sont comptés les 42 réacteurs du Japon dont la majorité est arrêtée pour tests de sécurité. Seuls </a:t>
            </a:r>
            <a:r>
              <a:rPr lang="fr-FR" b="1" dirty="0" smtClean="0"/>
              <a:t>6 </a:t>
            </a:r>
            <a:r>
              <a:rPr lang="fr-FR" b="1" dirty="0" smtClean="0"/>
              <a:t>réacteurs  ont  été relancés.</a:t>
            </a:r>
          </a:p>
          <a:p>
            <a:pPr algn="ctr"/>
            <a:r>
              <a:rPr lang="fr-FR" sz="2400" b="1" cap="small" dirty="0" smtClean="0"/>
              <a:t>Peu de réacteurs en construction par rapport au nombre de réacteurs qui devront prochainement être arrêtés.</a:t>
            </a:r>
            <a:endParaRPr lang="fr-FR" sz="2400" b="1" cap="small" dirty="0"/>
          </a:p>
        </p:txBody>
      </p:sp>
      <p:sp>
        <p:nvSpPr>
          <p:cNvPr id="7" name="Rectangle 6"/>
          <p:cNvSpPr/>
          <p:nvPr/>
        </p:nvSpPr>
        <p:spPr>
          <a:xfrm>
            <a:off x="899592" y="5792907"/>
            <a:ext cx="727280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528" y="182238"/>
            <a:ext cx="8496944" cy="648072"/>
          </a:xfrm>
          <a:prstGeom prst="roundRect">
            <a:avLst/>
          </a:prstGeom>
          <a:solidFill>
            <a:srgbClr val="E9F6FE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9855"/>
            <a:ext cx="8784976" cy="92211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FONCTIONNEMENT D’UNE CENTRALE NUCLÉAIRE</a:t>
            </a:r>
            <a:endParaRPr lang="fr-FR" sz="3200" dirty="0"/>
          </a:p>
        </p:txBody>
      </p:sp>
      <p:pic>
        <p:nvPicPr>
          <p:cNvPr id="1026" name="Picture 2" descr="C:\Users\Chantal\Desktop\PPT Conf nucl NE17\Fctt centrale - IRSN\Fonctionnement centrale avec tour-IRS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030286"/>
            <a:ext cx="7724775" cy="45243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24328" y="51469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de l’IRSN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733256"/>
            <a:ext cx="89644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 smtClean="0"/>
              <a:t>Divers dysfonctionnements sont régulièrement signalés par l’Autorité de Sûreté Nucléaire.</a:t>
            </a:r>
          </a:p>
          <a:p>
            <a:pPr>
              <a:tabLst>
                <a:tab pos="1074738" algn="l"/>
              </a:tabLst>
            </a:pPr>
            <a:r>
              <a:rPr lang="fr-FR" b="1" dirty="0" smtClean="0"/>
              <a:t>Exemple : 	Fin 2017, elle alerte sur les circuits de refroidissement de 29 réacteurs qui ont 	des portions corrodées par la rouille.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94946" y="5696185"/>
            <a:ext cx="1800000" cy="360040"/>
          </a:xfrm>
          <a:prstGeom prst="rect">
            <a:avLst/>
          </a:prstGeom>
          <a:solidFill>
            <a:srgbClr val="F1EB87">
              <a:alpha val="89020"/>
            </a:srgbClr>
          </a:solidFill>
          <a:ln>
            <a:solidFill>
              <a:srgbClr val="3A0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5677426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En 2014, Alstom a vendu à   General Electric   sa branche énergie.</a:t>
            </a:r>
          </a:p>
          <a:p>
            <a:pPr algn="ctr"/>
            <a:r>
              <a:rPr lang="fr-FR" sz="2400" b="1" cap="small" dirty="0" smtClean="0"/>
              <a:t>La maintenance de nos turbines dépend désormais du groupe américain</a:t>
            </a:r>
            <a:endParaRPr lang="fr-FR" sz="2400" b="1" cap="small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354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Turbine Arabelle : Alstom </a:t>
            </a:r>
            <a:r>
              <a:rPr lang="fr-FR" sz="3200" b="1" dirty="0" smtClean="0">
                <a:sym typeface="Wingdings 3"/>
              </a:rPr>
              <a:t>       General Electric</a:t>
            </a:r>
            <a:endParaRPr lang="fr-FR" sz="3200" b="1" dirty="0"/>
          </a:p>
        </p:txBody>
      </p:sp>
      <p:sp>
        <p:nvSpPr>
          <p:cNvPr id="5" name="Flèche droite 4"/>
          <p:cNvSpPr/>
          <p:nvPr/>
        </p:nvSpPr>
        <p:spPr>
          <a:xfrm>
            <a:off x="5145930" y="460047"/>
            <a:ext cx="468000" cy="18000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916355" y="6498496"/>
            <a:ext cx="230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Crédit Photo @ Alstom</a:t>
            </a:r>
            <a:endParaRPr lang="fr-FR" sz="1600" dirty="0"/>
          </a:p>
        </p:txBody>
      </p:sp>
      <p:pic>
        <p:nvPicPr>
          <p:cNvPr id="1026" name="Picture 2" descr="C:\Users\Chantal\Desktop\turbine Arabel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6" y="926585"/>
            <a:ext cx="776572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070"/>
            <a:ext cx="8229600" cy="72008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ACHEMINEMENT DE L’ÉLECTRICITÉ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5395510"/>
            <a:ext cx="86409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Le réseau électrique est géré par RTE pour le transport sur de longues distances </a:t>
            </a:r>
            <a:br>
              <a:rPr lang="fr-FR" b="1" dirty="0" smtClean="0"/>
            </a:br>
            <a:r>
              <a:rPr lang="fr-FR" b="1" dirty="0" smtClean="0"/>
              <a:t>et par ENEDIS pour sa distribution jusqu’aux consommateurs. Ce sont des  filiales d’EDF .</a:t>
            </a:r>
          </a:p>
          <a:p>
            <a:pPr algn="ctr">
              <a:spcAft>
                <a:spcPts val="600"/>
              </a:spcAft>
            </a:pPr>
            <a:r>
              <a:rPr lang="fr-FR" b="1" dirty="0" smtClean="0"/>
              <a:t>32 millions de sites résidentiels sont desservis et 5 millions de sites professionnels</a:t>
            </a:r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045612" y="836712"/>
            <a:ext cx="1944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Chantal\Desktop\Acheminement électricité-Couleu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36" y="1026461"/>
            <a:ext cx="7260928" cy="4235541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3635896" y="1140922"/>
            <a:ext cx="129614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RTE</a:t>
            </a:r>
            <a:endParaRPr lang="fr-FR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8396" y="3188262"/>
            <a:ext cx="244827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Transport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haute et très haute tension</a:t>
            </a:r>
            <a:endParaRPr lang="fr-FR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558008" y="709857"/>
            <a:ext cx="4320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0771"/>
            <a:ext cx="8229600" cy="667949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ACHEMINEMENT DE L’ÉLECTRICITÉ</a:t>
            </a:r>
            <a:endParaRPr lang="fr-FR" sz="3200" b="1" dirty="0"/>
          </a:p>
        </p:txBody>
      </p:sp>
      <p:pic>
        <p:nvPicPr>
          <p:cNvPr id="43010" name="Picture 2" descr="C:\Users\Chantal\Desktop\Marché_de_l'électricite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04995"/>
            <a:ext cx="6662070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94160" y="4221088"/>
            <a:ext cx="64807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 smtClean="0"/>
              <a:t>Enedis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49247" y="2371458"/>
            <a:ext cx="413744" cy="276999"/>
          </a:xfrm>
          <a:prstGeom prst="rect">
            <a:avLst/>
          </a:prstGeom>
          <a:solidFill>
            <a:srgbClr val="FF0000"/>
          </a:solidFill>
          <a:ln>
            <a:solidFill>
              <a:srgbClr val="3A0E0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 smtClean="0"/>
              <a:t>RTE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026651" y="6505345"/>
            <a:ext cx="312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Graphe : Wikimedia Commons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756" y="5659114"/>
            <a:ext cx="8964488" cy="8463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2400" b="1" cap="small" dirty="0" smtClean="0"/>
              <a:t>Composition d’une facture moyenne d’électricité :</a:t>
            </a:r>
          </a:p>
          <a:p>
            <a:pPr algn="ctr"/>
            <a:r>
              <a:rPr lang="fr-FR" sz="2000" b="1" dirty="0" smtClean="0"/>
              <a:t>- Acheminement : 28 %     - Fourniture : 36 %     - Taxes et contributions : 36 %</a:t>
            </a:r>
            <a:endParaRPr lang="fr-FR" sz="20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5671471"/>
            <a:ext cx="8424936" cy="86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47564" y="182238"/>
            <a:ext cx="784887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425"/>
            <a:ext cx="8229600" cy="778098"/>
          </a:xfrm>
        </p:spPr>
        <p:txBody>
          <a:bodyPr>
            <a:normAutofit/>
          </a:bodyPr>
          <a:lstStyle/>
          <a:p>
            <a:r>
              <a:rPr lang="fr-FR" b="1" spc="300" dirty="0" smtClean="0"/>
              <a:t>LA  FISSION  NUCLÉAIRE</a:t>
            </a:r>
            <a:endParaRPr lang="fr-FR" b="1" spc="300" dirty="0"/>
          </a:p>
        </p:txBody>
      </p:sp>
      <p:pic>
        <p:nvPicPr>
          <p:cNvPr id="4" name="Picture 2" descr="C:\Users\Chantal\Desktop\nucléaire\IMAGESNUCLEAIRE\fission-nucleai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563" y="1138636"/>
            <a:ext cx="6336704" cy="435952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67544" y="596147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fission dégage une énergie gigantesque. 1 gramme d'uranium 235 libère autant d'énergie que la combustion de plusieurs tonnes de charbon.</a:t>
            </a:r>
            <a:endParaRPr lang="fr-FR" sz="2000" b="1" dirty="0"/>
          </a:p>
        </p:txBody>
      </p:sp>
      <p:sp>
        <p:nvSpPr>
          <p:cNvPr id="8" name="Explosion 1 7"/>
          <p:cNvSpPr/>
          <p:nvPr/>
        </p:nvSpPr>
        <p:spPr>
          <a:xfrm>
            <a:off x="4499992" y="3284984"/>
            <a:ext cx="3960439" cy="2232248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ÉNERGIE DÉGAGÉE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4498"/>
            <a:ext cx="8229600" cy="778098"/>
          </a:xfrm>
        </p:spPr>
        <p:txBody>
          <a:bodyPr>
            <a:normAutofit/>
          </a:bodyPr>
          <a:lstStyle/>
          <a:p>
            <a:r>
              <a:rPr lang="fr-FR" b="1" spc="300" dirty="0" smtClean="0"/>
              <a:t>LES RÉACTIONS EN CHAÎNE</a:t>
            </a:r>
            <a:endParaRPr lang="fr-FR" b="1" spc="300" dirty="0"/>
          </a:p>
        </p:txBody>
      </p:sp>
      <p:pic>
        <p:nvPicPr>
          <p:cNvPr id="44034" name="Picture 2" descr="C:\Users\Chantal\Desktop\Réaction en chaî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18" y="1170252"/>
            <a:ext cx="8930564" cy="406201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5527313"/>
            <a:ext cx="85689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 smtClean="0"/>
              <a:t>Dans la cuve du réacteur nucléaire, des noyaux d’atomes d’uranium 235</a:t>
            </a:r>
            <a:br>
              <a:rPr lang="fr-FR" sz="2000" b="1" dirty="0" smtClean="0"/>
            </a:br>
            <a:r>
              <a:rPr lang="fr-FR" sz="2000" b="1" dirty="0" smtClean="0"/>
              <a:t>et de plutonium 239 sont </a:t>
            </a:r>
            <a:r>
              <a:rPr lang="fr-FR" sz="2000" b="1" dirty="0" smtClean="0">
                <a:solidFill>
                  <a:srgbClr val="FF0000"/>
                </a:solidFill>
              </a:rPr>
              <a:t>désintégrés</a:t>
            </a:r>
          </a:p>
          <a:p>
            <a:pPr algn="ctr"/>
            <a:r>
              <a:rPr lang="fr-FR" sz="2000" b="1" dirty="0" smtClean="0"/>
              <a:t>Les neutrons émis provoquent </a:t>
            </a:r>
            <a:r>
              <a:rPr lang="fr-FR" sz="2000" b="1" dirty="0" smtClean="0">
                <a:solidFill>
                  <a:srgbClr val="FF0000"/>
                </a:solidFill>
              </a:rPr>
              <a:t>d’autres désintégrations</a:t>
            </a:r>
            <a:endParaRPr lang="fr-FR" sz="20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043608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051720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010404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21794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857898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794002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693035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571622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79512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388424" y="90872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/>
          <p:cNvSpPr>
            <a:spLocks noGrp="1"/>
          </p:cNvSpPr>
          <p:nvPr>
            <p:ph sz="half" idx="1"/>
          </p:nvPr>
        </p:nvSpPr>
        <p:spPr>
          <a:xfrm>
            <a:off x="263877" y="1889365"/>
            <a:ext cx="4392000" cy="4176000"/>
          </a:xfrm>
        </p:spPr>
        <p:txBody>
          <a:bodyPr anchor="ctr">
            <a:normAutofit fontScale="70000" lnSpcReduction="20000"/>
          </a:bodyPr>
          <a:lstStyle/>
          <a:p>
            <a:pPr marL="271463" indent="-271463">
              <a:spcBef>
                <a:spcPts val="0"/>
              </a:spcBef>
              <a:spcAft>
                <a:spcPts val="600"/>
              </a:spcAft>
            </a:pPr>
            <a:r>
              <a:rPr lang="fr-FR" sz="3200" b="1" cap="small" dirty="0" smtClean="0"/>
              <a:t>Technologie « sûre »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Importants investissements engagés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Technologie « propre »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Filière d’avenir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Technologie efficace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Fierté de la technologie</a:t>
            </a:r>
          </a:p>
          <a:p>
            <a:endParaRPr lang="fr-FR" sz="2000" dirty="0" smtClean="0"/>
          </a:p>
          <a:p>
            <a:pPr>
              <a:buNone/>
            </a:pPr>
            <a:endParaRPr lang="fr-FR" dirty="0" smtClean="0"/>
          </a:p>
          <a:p>
            <a:pPr marL="727075" indent="-4763" algn="ctr">
              <a:buNone/>
              <a:tabLst>
                <a:tab pos="1073150" algn="l"/>
              </a:tabLst>
            </a:pPr>
            <a:r>
              <a:rPr lang="fr-FR" sz="2800" b="1" dirty="0" smtClean="0">
                <a:solidFill>
                  <a:schemeClr val="tx2"/>
                </a:solidFill>
              </a:rPr>
              <a:t>		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sz="half" idx="2"/>
          </p:nvPr>
        </p:nvSpPr>
        <p:spPr>
          <a:xfrm>
            <a:off x="4696179" y="1939870"/>
            <a:ext cx="4392000" cy="4176000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Risques démesurés du nucléaire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Coûts exorbitants</a:t>
            </a:r>
          </a:p>
          <a:p>
            <a:pPr marL="271463" indent="-271463">
              <a:spcBef>
                <a:spcPts val="1200"/>
              </a:spcBef>
              <a:spcAft>
                <a:spcPts val="600"/>
              </a:spcAft>
            </a:pPr>
            <a:r>
              <a:rPr lang="fr-FR" sz="3200" b="1" cap="small" dirty="0" smtClean="0"/>
              <a:t>Déchets radioactifs ingérables</a:t>
            </a:r>
          </a:p>
          <a:p>
            <a:pPr marL="271463" indent="-271463">
              <a:spcBef>
                <a:spcPts val="1200"/>
              </a:spcBef>
              <a:tabLst>
                <a:tab pos="1074738" algn="l"/>
              </a:tabLst>
            </a:pPr>
            <a:r>
              <a:rPr lang="fr-FR" sz="3200" b="1" cap="small" dirty="0" smtClean="0"/>
              <a:t>Filière du passé à remplacer par :</a:t>
            </a:r>
          </a:p>
          <a:p>
            <a:pPr marL="271463" indent="-271463">
              <a:spcBef>
                <a:spcPts val="1200"/>
              </a:spcBef>
              <a:buNone/>
              <a:tabLst>
                <a:tab pos="715963" algn="l"/>
              </a:tabLst>
            </a:pPr>
            <a:r>
              <a:rPr lang="fr-FR" sz="3200" b="1" cap="small" dirty="0" smtClean="0"/>
              <a:t>		- Des économies d’énergie</a:t>
            </a:r>
          </a:p>
          <a:p>
            <a:pPr marL="271463" indent="-271463">
              <a:spcBef>
                <a:spcPts val="1200"/>
              </a:spcBef>
              <a:buNone/>
              <a:tabLst>
                <a:tab pos="715963" algn="l"/>
              </a:tabLst>
            </a:pPr>
            <a:r>
              <a:rPr lang="fr-FR" sz="3200" b="1" cap="small" dirty="0" smtClean="0"/>
              <a:t>		</a:t>
            </a:r>
            <a:r>
              <a:rPr lang="fr-FR" sz="3200" b="1" cap="small" dirty="0" smtClean="0">
                <a:solidFill>
                  <a:prstClr val="black"/>
                </a:solidFill>
              </a:rPr>
              <a:t>-</a:t>
            </a:r>
            <a:r>
              <a:rPr lang="fr-FR" sz="3200" b="1" cap="small" dirty="0" smtClean="0"/>
              <a:t> Des  énergie renouvelables</a:t>
            </a:r>
          </a:p>
          <a:p>
            <a:pPr marL="0" lvl="3" indent="0">
              <a:spcBef>
                <a:spcPts val="1200"/>
              </a:spcBef>
              <a:spcAft>
                <a:spcPts val="600"/>
              </a:spcAft>
              <a:buNone/>
              <a:tabLst>
                <a:tab pos="715963" algn="l"/>
              </a:tabLst>
            </a:pPr>
            <a:r>
              <a:rPr lang="fr-FR" sz="1400" b="1" cap="small" dirty="0" smtClean="0"/>
              <a:t>	</a:t>
            </a:r>
            <a:r>
              <a:rPr lang="fr-FR" sz="3400" b="1" cap="small" dirty="0" smtClean="0"/>
              <a:t>- </a:t>
            </a:r>
            <a:r>
              <a:rPr lang="fr-FR" sz="3100" b="1" cap="small" dirty="0" smtClean="0"/>
              <a:t>Des stockages d’énergie</a:t>
            </a:r>
          </a:p>
          <a:p>
            <a:pPr>
              <a:buNone/>
              <a:tabLst>
                <a:tab pos="2867025" algn="l"/>
              </a:tabLst>
            </a:pPr>
            <a:r>
              <a:rPr lang="fr-FR" dirty="0" smtClean="0"/>
              <a:t>		</a:t>
            </a:r>
          </a:p>
          <a:p>
            <a:pPr marL="1073150" lvl="3" indent="0">
              <a:buNone/>
              <a:tabLst>
                <a:tab pos="1073150" algn="l"/>
              </a:tabLst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marL="1073150" lvl="3" indent="0">
              <a:buNone/>
              <a:tabLst>
                <a:tab pos="1614488" algn="l"/>
              </a:tabLst>
            </a:pPr>
            <a:r>
              <a:rPr lang="fr-FR" sz="2800" b="1" dirty="0" smtClean="0">
                <a:solidFill>
                  <a:schemeClr val="tx2"/>
                </a:solidFill>
              </a:rPr>
              <a:t> 	</a:t>
            </a:r>
            <a:endParaRPr lang="fr-FR" sz="2800" b="1" i="1" dirty="0" smtClean="0">
              <a:solidFill>
                <a:schemeClr val="tx2"/>
              </a:solidFill>
            </a:endParaRP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198895" y="5553075"/>
            <a:ext cx="3420000" cy="1080000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tx2"/>
                </a:solidFill>
              </a:rPr>
              <a:t>Sortir du nucléaire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463" y="5542393"/>
            <a:ext cx="3420000" cy="1080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tx2"/>
                </a:solidFill>
              </a:rPr>
              <a:t>Continuer dans la filière nucléaire</a:t>
            </a:r>
            <a:endParaRPr lang="fr-FR" b="1" i="1" dirty="0">
              <a:solidFill>
                <a:schemeClr val="tx2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1879761"/>
            <a:ext cx="0" cy="47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33718" y="54847"/>
            <a:ext cx="507656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ARGUMENTS AVANCÉS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1213" y="818400"/>
            <a:ext cx="435600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i="1" dirty="0" smtClean="0">
                <a:solidFill>
                  <a:schemeClr val="tx2"/>
                </a:solidFill>
              </a:rPr>
              <a:t>Par les pro nucléaires</a:t>
            </a:r>
            <a:endParaRPr lang="fr-FR" sz="3200" b="1" i="1" dirty="0">
              <a:solidFill>
                <a:schemeClr val="tx2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648276" y="818400"/>
            <a:ext cx="439200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i="1" dirty="0" smtClean="0">
                <a:solidFill>
                  <a:schemeClr val="tx2"/>
                </a:solidFill>
              </a:rPr>
              <a:t>Par les anti nucléaires</a:t>
            </a:r>
            <a:endParaRPr lang="fr-FR" sz="3200" b="1" i="1" dirty="0">
              <a:solidFill>
                <a:schemeClr val="tx2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2191915" y="5122702"/>
            <a:ext cx="72008" cy="360040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876256" y="5112479"/>
            <a:ext cx="72008" cy="360040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5301" y="37071"/>
            <a:ext cx="3384376" cy="620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RADIOACTIVITÉ  : </a:t>
            </a:r>
            <a:br>
              <a:rPr lang="fr-FR" b="1" dirty="0" smtClean="0"/>
            </a:br>
            <a:r>
              <a:rPr lang="fr-FR" b="1" dirty="0" smtClean="0"/>
              <a:t>émissions de particules et de rayons</a:t>
            </a:r>
            <a:endParaRPr lang="fr-FR" b="1" dirty="0"/>
          </a:p>
        </p:txBody>
      </p:sp>
      <p:pic>
        <p:nvPicPr>
          <p:cNvPr id="4" name="Espace réservé du contenu 4" descr="radioactivit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8002733" cy="3574917"/>
          </a:xfrm>
        </p:spPr>
      </p:pic>
      <p:sp>
        <p:nvSpPr>
          <p:cNvPr id="5" name="ZoneTexte 4"/>
          <p:cNvSpPr txBox="1"/>
          <p:nvPr/>
        </p:nvSpPr>
        <p:spPr>
          <a:xfrm>
            <a:off x="89756" y="5301209"/>
            <a:ext cx="89644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FR" sz="2000" b="1" dirty="0" smtClean="0"/>
              <a:t>Certains éléments sont radioactifs : uranium, plutonium, iode 131, césium 137…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756" y="5774029"/>
            <a:ext cx="896448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000" b="1" dirty="0" smtClean="0"/>
              <a:t>Leurs noyaux se désintègrent spontanément, en émettant des radiations potentiellement ionisantes susceptibles d’endommager ou de détruire nos cellules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 rot="20255795">
            <a:off x="1977888" y="2434580"/>
            <a:ext cx="15027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désintégration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2944" y="774927"/>
            <a:ext cx="3456384" cy="432000"/>
          </a:xfrm>
          <a:prstGeom prst="rect">
            <a:avLst/>
          </a:prstGeom>
          <a:solidFill>
            <a:srgbClr val="FFFF6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1080120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DE L’URANIUM JUSQU’AUX COMBUSTIBLES USÉS</a:t>
            </a:r>
            <a:br>
              <a:rPr lang="fr-FR" sz="3200" b="1" dirty="0" smtClean="0"/>
            </a:br>
            <a:r>
              <a:rPr lang="fr-FR" sz="3200" b="1" dirty="0" smtClean="0"/>
              <a:t>6 étapes principales   :</a:t>
            </a:r>
            <a:endParaRPr lang="fr-FR" sz="3200" b="1" dirty="0"/>
          </a:p>
        </p:txBody>
      </p:sp>
      <p:pic>
        <p:nvPicPr>
          <p:cNvPr id="4" name="Picture 2" descr="C:\Users\Chantal\Desktop\nucléaire\IMAGESNUCLEAIRE\6etap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2185" y="1869067"/>
            <a:ext cx="9148370" cy="3979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12349" y="5251780"/>
            <a:ext cx="3312000" cy="324000"/>
          </a:xfrm>
          <a:prstGeom prst="rect">
            <a:avLst/>
          </a:prstGeom>
          <a:solidFill>
            <a:srgbClr val="D6C75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7071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Extraction de l’uranium</a:t>
            </a:r>
            <a:endParaRPr lang="fr-FR" sz="3600" b="1" dirty="0"/>
          </a:p>
        </p:txBody>
      </p:sp>
      <p:pic>
        <p:nvPicPr>
          <p:cNvPr id="45058" name="Picture 2" descr="C:\Users\Chantal\Desktop\extraction-du-minerai-d-uranium-0912421001311668379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41134"/>
            <a:ext cx="6798257" cy="45259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899592" y="5212829"/>
            <a:ext cx="741682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 smtClean="0"/>
              <a:t>La France importe chaque année  8000 à 9000 tonnes d’uranium  du Canada, du Kazakhstan, de l’Australie et du Niger.</a:t>
            </a:r>
          </a:p>
          <a:p>
            <a:pPr algn="ctr"/>
            <a:r>
              <a:rPr lang="fr-FR" sz="2400" b="1" cap="all" dirty="0" smtClean="0"/>
              <a:t>Le montant des importations est estimé </a:t>
            </a:r>
            <a:br>
              <a:rPr lang="fr-FR" sz="2400" b="1" cap="all" dirty="0" smtClean="0"/>
            </a:br>
            <a:r>
              <a:rPr lang="fr-FR" sz="2400" b="1" cap="all" dirty="0" smtClean="0"/>
              <a:t>entre 500 millions et 1 milliard d’euros par an</a:t>
            </a:r>
            <a:endParaRPr lang="fr-FR" sz="2400" b="1" dirty="0" smtClean="0"/>
          </a:p>
          <a:p>
            <a:pPr algn="ctr"/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861788" y="6531746"/>
            <a:ext cx="140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: EDF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3087" y="4797152"/>
            <a:ext cx="2304256" cy="360040"/>
          </a:xfrm>
          <a:prstGeom prst="rect">
            <a:avLst/>
          </a:prstGeom>
          <a:solidFill>
            <a:srgbClr val="FFA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15616" y="4809509"/>
            <a:ext cx="2160240" cy="360040"/>
          </a:xfrm>
          <a:prstGeom prst="rect">
            <a:avLst/>
          </a:prstGeom>
          <a:solidFill>
            <a:srgbClr val="DD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Du minerai au concentré d’uranium</a:t>
            </a:r>
            <a:endParaRPr lang="fr-FR" sz="4000" b="1" dirty="0"/>
          </a:p>
        </p:txBody>
      </p:sp>
      <p:pic>
        <p:nvPicPr>
          <p:cNvPr id="46083" name="Picture 3" descr="C:\Users\Chantal\Desktop\concentré d'uran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18885"/>
            <a:ext cx="4038600" cy="338344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139952" y="47843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 concentré d’uranium  appelé aussi « yellow cake » contient  ¾ d’uranium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792884"/>
            <a:ext cx="3888432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000" b="1" dirty="0" smtClean="0"/>
              <a:t>Minerai d’uranium</a:t>
            </a:r>
          </a:p>
          <a:p>
            <a:pPr algn="ctr"/>
            <a:r>
              <a:rPr lang="fr-FR" sz="2000" b="1" dirty="0" smtClean="0"/>
              <a:t>L’uranium est un métal gris argenté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573921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L’uranium  est radioactif. L’un de ses descendants est le gaz radon.  Inhalé, le radon peut provoquer le cancer du poumon.</a:t>
            </a:r>
            <a:endParaRPr lang="fr-FR" sz="2000" b="1" dirty="0"/>
          </a:p>
        </p:txBody>
      </p:sp>
      <p:pic>
        <p:nvPicPr>
          <p:cNvPr id="1026" name="Picture 2" descr="C:\Users\Chantal\Desktop\Minerai d'urani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b="7939"/>
          <a:stretch>
            <a:fillRect/>
          </a:stretch>
        </p:blipFill>
        <p:spPr bwMode="auto">
          <a:xfrm>
            <a:off x="224672" y="1324143"/>
            <a:ext cx="40386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188933" y="273005"/>
            <a:ext cx="3132000" cy="864096"/>
          </a:xfrm>
          <a:prstGeom prst="ellipse">
            <a:avLst/>
          </a:prstGeom>
          <a:solidFill>
            <a:srgbClr val="71C8DA"/>
          </a:solidFill>
          <a:ln>
            <a:solidFill>
              <a:srgbClr val="71C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47664" y="281094"/>
            <a:ext cx="2088000" cy="864096"/>
          </a:xfrm>
          <a:prstGeom prst="ellipse">
            <a:avLst/>
          </a:prstGeom>
          <a:solidFill>
            <a:srgbClr val="71C8DA"/>
          </a:solidFill>
          <a:ln w="12700">
            <a:solidFill>
              <a:srgbClr val="71C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107" name="Picture 3" descr="C:\Users\Chantal\Desktop\Le Havre-Malvési-Pierrelatt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2578174" cy="245342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3528" y="5706408"/>
            <a:ext cx="46440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 smtClean="0"/>
              <a:t>L’usine Areva-Comurhex de Malvési est la plus grande usine mondiale de conversion d’uranium</a:t>
            </a:r>
            <a:endParaRPr lang="fr-FR" b="1" dirty="0"/>
          </a:p>
        </p:txBody>
      </p:sp>
      <p:pic>
        <p:nvPicPr>
          <p:cNvPr id="47110" name="Picture 6" descr="C:\Users\Chantal\Desktop\Usine Malvé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70104"/>
            <a:ext cx="3865612" cy="2583517"/>
          </a:xfrm>
          <a:prstGeom prst="rect">
            <a:avLst/>
          </a:prstGeom>
          <a:noFill/>
          <a:ln w="19050">
            <a:solidFill>
              <a:srgbClr val="71C8DA"/>
            </a:solidFill>
          </a:ln>
        </p:spPr>
      </p:pic>
      <p:pic>
        <p:nvPicPr>
          <p:cNvPr id="47112" name="Picture 8" descr="C:\Users\Chantal\Desktop\usine de Pierrela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6977" y="3930922"/>
            <a:ext cx="3533775" cy="1552575"/>
          </a:xfrm>
          <a:prstGeom prst="rect">
            <a:avLst/>
          </a:prstGeom>
          <a:noFill/>
          <a:ln w="19050">
            <a:solidFill>
              <a:srgbClr val="71C8DA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5148064" y="56118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L’usine Comurhex de Pierrelatte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437043"/>
            <a:ext cx="5375886" cy="1323439"/>
          </a:xfrm>
          <a:prstGeom prst="rect">
            <a:avLst/>
          </a:prstGeom>
          <a:noFill/>
          <a:ln w="12700">
            <a:solidFill>
              <a:srgbClr val="71C8DA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 smtClean="0"/>
              <a:t>Conversion du concentré d’uranium :</a:t>
            </a:r>
          </a:p>
          <a:p>
            <a:pPr marL="0" lvl="1">
              <a:spcAft>
                <a:spcPts val="1200"/>
              </a:spcAft>
            </a:pPr>
            <a:r>
              <a:rPr lang="fr-FR" sz="2000" b="1" dirty="0" smtClean="0">
                <a:latin typeface="Times New Roman"/>
                <a:cs typeface="Times New Roman"/>
              </a:rPr>
              <a:t>►   </a:t>
            </a:r>
            <a:r>
              <a:rPr lang="fr-FR" sz="2000" b="1" dirty="0" smtClean="0"/>
              <a:t>en tétrafluorure d’uranium à Malvési</a:t>
            </a:r>
          </a:p>
          <a:p>
            <a:pPr>
              <a:spcAft>
                <a:spcPts val="1200"/>
              </a:spcAft>
            </a:pPr>
            <a:r>
              <a:rPr lang="fr-FR" sz="2000" b="1" dirty="0" smtClean="0">
                <a:latin typeface="Times New Roman"/>
                <a:cs typeface="Times New Roman"/>
              </a:rPr>
              <a:t>►   </a:t>
            </a:r>
            <a:r>
              <a:rPr lang="fr-FR" sz="2000" b="1" dirty="0" smtClean="0"/>
              <a:t>puis en hexafluorure d’uranium à Pierrelatte</a:t>
            </a:r>
            <a:endParaRPr lang="fr-FR" sz="2000" b="1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57200" y="138711"/>
            <a:ext cx="7067128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DE  MALVÉSI  À   PIERRELATTE</a:t>
            </a:r>
            <a:endParaRPr lang="fr-FR" sz="4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25775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/>
              <a:t>Chaque étape engendre des déchets supplémentaires</a:t>
            </a:r>
            <a:endParaRPr lang="fr-FR" sz="2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612" y="122541"/>
            <a:ext cx="6984776" cy="778098"/>
          </a:xfrm>
          <a:solidFill>
            <a:schemeClr val="bg1"/>
          </a:solidFill>
          <a:ln w="38100">
            <a:solidFill>
              <a:srgbClr val="ED5235"/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/>
              <a:t>Enrichissement de l’uranium</a:t>
            </a:r>
            <a:endParaRPr lang="fr-FR" sz="4000" b="1" dirty="0"/>
          </a:p>
        </p:txBody>
      </p:sp>
      <p:pic>
        <p:nvPicPr>
          <p:cNvPr id="48130" name="Picture 2" descr="C:\Users\Chantal\Desktop\Enrichissement de l'uraniu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708" y="1023107"/>
            <a:ext cx="6426585" cy="516463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25760" y="6307186"/>
            <a:ext cx="88924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cap="small" dirty="0" smtClean="0"/>
              <a:t>Chaque année, ce sont 7000 tonnes d’uranium appauvri supplémentaires</a:t>
            </a:r>
            <a:endParaRPr lang="fr-FR" sz="2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Chantal\Desktop\Assemblage de combustib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257" y="884613"/>
            <a:ext cx="6099486" cy="454508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5760" y="5473759"/>
            <a:ext cx="8892480" cy="1200329"/>
          </a:xfrm>
          <a:prstGeom prst="rect">
            <a:avLst/>
          </a:prstGeom>
          <a:noFill/>
          <a:ln w="19050">
            <a:solidFill>
              <a:srgbClr val="2F5F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</a:t>
            </a:r>
            <a:r>
              <a:rPr lang="fr-FR" b="1" dirty="0" smtClean="0">
                <a:solidFill>
                  <a:srgbClr val="485959"/>
                </a:solidFill>
              </a:rPr>
              <a:t>crayon</a:t>
            </a:r>
            <a:r>
              <a:rPr lang="fr-FR" b="1" dirty="0" smtClean="0"/>
              <a:t> contient environ 300 pastilles d’oxyde d’uranium et pèse environ 2 kilos.</a:t>
            </a:r>
          </a:p>
          <a:p>
            <a:pPr algn="ctr"/>
            <a:r>
              <a:rPr lang="fr-FR" b="1" dirty="0" smtClean="0"/>
              <a:t>Un </a:t>
            </a:r>
            <a:r>
              <a:rPr lang="fr-FR" b="1" dirty="0" smtClean="0">
                <a:solidFill>
                  <a:srgbClr val="485959"/>
                </a:solidFill>
              </a:rPr>
              <a:t>assemblage</a:t>
            </a:r>
            <a:r>
              <a:rPr lang="fr-FR" b="1" dirty="0" smtClean="0"/>
              <a:t> contient environ 260 crayons de combustible et pèse 500 kilos.</a:t>
            </a:r>
          </a:p>
          <a:p>
            <a:pPr algn="ctr"/>
            <a:r>
              <a:rPr lang="fr-FR" b="1" dirty="0" smtClean="0"/>
              <a:t>On insère dans la cuve du réacteur environ 200 assemblages, </a:t>
            </a:r>
          </a:p>
          <a:p>
            <a:pPr algn="ctr"/>
            <a:r>
              <a:rPr lang="fr-FR" b="1" dirty="0" smtClean="0"/>
              <a:t>soit environ 50 000 crayons de combustible.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460" y="114498"/>
            <a:ext cx="6635080" cy="648072"/>
          </a:xfrm>
          <a:solidFill>
            <a:schemeClr val="bg1"/>
          </a:solidFill>
          <a:ln w="19050">
            <a:solidFill>
              <a:srgbClr val="2F5F78"/>
            </a:solidFill>
          </a:ln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Assemblage de combustible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3588" y="274638"/>
            <a:ext cx="7416824" cy="778098"/>
          </a:xfrm>
          <a:solidFill>
            <a:srgbClr val="F1EBD5"/>
          </a:solidFill>
        </p:spPr>
        <p:txBody>
          <a:bodyPr>
            <a:normAutofit/>
          </a:bodyPr>
          <a:lstStyle/>
          <a:p>
            <a:r>
              <a:rPr lang="fr-FR" sz="4000" b="1" dirty="0" smtClean="0"/>
              <a:t>Déchargement du combustible</a:t>
            </a:r>
            <a:endParaRPr lang="fr-FR" sz="4000" b="1" dirty="0"/>
          </a:p>
        </p:txBody>
      </p:sp>
      <p:pic>
        <p:nvPicPr>
          <p:cNvPr id="50178" name="Picture 2" descr="C:\Users\Chantal\Desktop\Déchargement du combustib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61" y="1143056"/>
            <a:ext cx="8296079" cy="475252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67544" y="595310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Placé dans neuf mètres d’eau, le combustible séjourne en piscine d’entreposage pendant trois à cinq ans le temps que sa radioactivité décroisse suffisamment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00084" y="64554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EDF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0822" y="2974757"/>
            <a:ext cx="1536882" cy="324000"/>
          </a:xfrm>
          <a:prstGeom prst="rect">
            <a:avLst/>
          </a:prstGeom>
          <a:solidFill>
            <a:srgbClr val="E7E6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1417" y="1729714"/>
            <a:ext cx="2376264" cy="324000"/>
          </a:xfrm>
          <a:prstGeom prst="rect">
            <a:avLst/>
          </a:prstGeom>
          <a:solidFill>
            <a:srgbClr val="E7E6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20272" y="65253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Site de Sia Partners 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717041"/>
            <a:ext cx="4211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L’expression  « cycle de combustible »  est trompeuse. N’est principalement utilisé qu’1 % du combustible usé, le plutonium.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  <a:p>
            <a:pPr>
              <a:spcAft>
                <a:spcPts val="600"/>
              </a:spcAft>
            </a:pPr>
            <a:r>
              <a:rPr lang="fr-FR" b="1" dirty="0" smtClean="0"/>
              <a:t>Le « retraitement » sert principalement à extraire le plutonium qui sera utilisé dans la fabrication du combustible Mox.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  <a:p>
            <a:pPr>
              <a:spcAft>
                <a:spcPts val="600"/>
              </a:spcAft>
            </a:pPr>
            <a:r>
              <a:rPr lang="fr-FR" b="1" dirty="0" smtClean="0"/>
              <a:t>24 de nos 58 réacteurs sont alimentés avec 70% de combustible classique et 30% de combustible Mox .</a:t>
            </a:r>
          </a:p>
        </p:txBody>
      </p:sp>
      <p:pic>
        <p:nvPicPr>
          <p:cNvPr id="5123" name="Picture 3" descr="C:\Users\Chantal\Desktop\déchets et tonn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157" y="1003308"/>
            <a:ext cx="4885638" cy="5256584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89283"/>
            <a:ext cx="8229600" cy="778098"/>
          </a:xfrm>
          <a:ln w="38100">
            <a:noFill/>
          </a:ln>
        </p:spPr>
        <p:txBody>
          <a:bodyPr/>
          <a:lstStyle/>
          <a:p>
            <a:r>
              <a:rPr lang="fr-FR" b="1" cap="all" dirty="0" smtClean="0"/>
              <a:t>Déchets de la filière nucléaire</a:t>
            </a:r>
            <a:endParaRPr lang="fr-FR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459142">
            <a:off x="126670" y="-202767"/>
            <a:ext cx="8796785" cy="734228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Chantal\Desktop\électric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2632889"/>
            <a:ext cx="3219450" cy="1419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ZoneTexte 2"/>
          <p:cNvSpPr txBox="1"/>
          <p:nvPr/>
        </p:nvSpPr>
        <p:spPr>
          <a:xfrm>
            <a:off x="2884924" y="2782615"/>
            <a:ext cx="347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40 à 60 ans</a:t>
            </a:r>
          </a:p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d’électricité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71100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Arial Black" pitchFamily="34" charset="0"/>
              </a:rPr>
              <a:t>Déchets radioactifs pendant…</a:t>
            </a:r>
            <a:endParaRPr lang="fr-FR" sz="4400" b="1" dirty="0"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6512" y="4613931"/>
            <a:ext cx="9217024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4400" b="1" dirty="0" smtClean="0">
                <a:latin typeface="Arial Black" pitchFamily="34" charset="0"/>
              </a:rPr>
              <a:t>…100 ans,1000 ans,  </a:t>
            </a:r>
          </a:p>
          <a:p>
            <a:pPr algn="ctr"/>
            <a:r>
              <a:rPr lang="fr-FR" sz="4400" b="1" dirty="0" smtClean="0">
                <a:latin typeface="Arial Black" pitchFamily="34" charset="0"/>
              </a:rPr>
              <a:t>certains plus de 100 000 ans</a:t>
            </a:r>
            <a:endParaRPr lang="fr-FR" sz="4400" b="1" dirty="0">
              <a:latin typeface="Arial Black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</a:t>
            </a:r>
            <a:r>
              <a:rPr lang="fr-FR" i="1" dirty="0" smtClean="0"/>
              <a:t>GEORGES GOBET / AFP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8356" y="101640"/>
            <a:ext cx="8507288" cy="648000"/>
          </a:xfrm>
          <a:solidFill>
            <a:srgbClr val="F2F2F2">
              <a:alpha val="54902"/>
            </a:srgbClr>
          </a:solidFill>
        </p:spPr>
        <p:txBody>
          <a:bodyPr lIns="0" rIns="0">
            <a:noAutofit/>
          </a:bodyPr>
          <a:lstStyle/>
          <a:p>
            <a:r>
              <a:rPr lang="fr-FR" sz="3400" b="1" cap="small" spc="300" dirty="0" smtClean="0"/>
              <a:t>Fierté de la haute technologie nucléaire</a:t>
            </a:r>
            <a:endParaRPr lang="fr-FR" sz="3400" b="1" cap="small" spc="300" dirty="0"/>
          </a:p>
        </p:txBody>
      </p:sp>
      <p:sp>
        <p:nvSpPr>
          <p:cNvPr id="5" name="ZoneTexte 4"/>
          <p:cNvSpPr txBox="1"/>
          <p:nvPr/>
        </p:nvSpPr>
        <p:spPr>
          <a:xfrm>
            <a:off x="89756" y="5631655"/>
            <a:ext cx="89644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i="1" dirty="0" smtClean="0"/>
              <a:t>Salle de commande du réacteur n° 5 de la centrale du Bugey</a:t>
            </a:r>
          </a:p>
          <a:p>
            <a:pPr algn="ctr"/>
            <a:r>
              <a:rPr lang="fr-FR" sz="2800" b="1" cap="small" dirty="0" smtClean="0"/>
              <a:t>Une technologie si complexe </a:t>
            </a:r>
            <a:r>
              <a:rPr lang="fr-FR" sz="2800" b="1" u="wavyHeavy" cap="small" dirty="0" smtClean="0">
                <a:solidFill>
                  <a:srgbClr val="AC2926"/>
                </a:solidFill>
              </a:rPr>
              <a:t>qu’elle rend douteuse la sûreté</a:t>
            </a:r>
            <a:endParaRPr lang="fr-FR" sz="2400" b="1" u="wavyHeavy" cap="small" dirty="0">
              <a:solidFill>
                <a:srgbClr val="AC2926"/>
              </a:solidFill>
            </a:endParaRPr>
          </a:p>
        </p:txBody>
      </p:sp>
      <p:pic>
        <p:nvPicPr>
          <p:cNvPr id="7170" name="Picture 2" descr="C:\Users\Chantal\Desktop\Centrale du Bugey - salle de commande du réacteur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867126"/>
            <a:ext cx="7143750" cy="47625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426015" y="652808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Photo: http://www.stephanecompoint.com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20906"/>
            <a:ext cx="8229600" cy="504056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Laboratoire – Projet Cigéo</a:t>
            </a:r>
            <a:endParaRPr lang="fr-FR" sz="3600" b="1" dirty="0"/>
          </a:p>
        </p:txBody>
      </p:sp>
      <p:pic>
        <p:nvPicPr>
          <p:cNvPr id="52226" name="Picture 2" descr="C:\Users\Chantal\Desktop\schema_projet_andr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758794" cy="4525963"/>
          </a:xfrm>
          <a:prstGeom prst="rect">
            <a:avLst/>
          </a:prstGeom>
          <a:noFill/>
        </p:spPr>
      </p:pic>
      <p:pic>
        <p:nvPicPr>
          <p:cNvPr id="2050" name="Picture 2" descr="C:\Users\Chantal\Desktop\PPT Conf nucl NE17\Labo B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7" y="2110405"/>
            <a:ext cx="2736304" cy="164786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539552" y="5264454"/>
            <a:ext cx="813690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fr-FR" sz="2000" b="1" dirty="0" smtClean="0"/>
              <a:t>Projet d’enfouissement des déchets les plus radioactifs à 500 m sous terre.</a:t>
            </a:r>
          </a:p>
          <a:p>
            <a:pPr algn="ctr"/>
            <a:r>
              <a:rPr lang="fr-FR" sz="2000" b="1" dirty="0" smtClean="0"/>
              <a:t>Le stockage souterrain occuperait 15 km</a:t>
            </a:r>
            <a:r>
              <a:rPr lang="fr-FR" sz="2000" b="1" baseline="30000" dirty="0" smtClean="0"/>
              <a:t>2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603319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cap="all" dirty="0" smtClean="0"/>
              <a:t>Des dizaines de milliards d’euros…  pour des déchets !</a:t>
            </a:r>
          </a:p>
          <a:p>
            <a:pPr algn="ctr"/>
            <a:r>
              <a:rPr lang="fr-FR" sz="2000" b="1" i="1" cap="all" dirty="0" smtClean="0"/>
              <a:t>risque de pollution très grave pour l’environnement</a:t>
            </a:r>
            <a:endParaRPr lang="fr-FR" sz="2000" b="1" i="1" cap="all" dirty="0"/>
          </a:p>
        </p:txBody>
      </p:sp>
      <p:pic>
        <p:nvPicPr>
          <p:cNvPr id="5" name="Picture 3" descr="C:\Users\Chantal\Desktop\Labo Cigéo.jpg"/>
          <p:cNvPicPr>
            <a:picLocks noChangeAspect="1" noChangeArrowheads="1"/>
          </p:cNvPicPr>
          <p:nvPr/>
        </p:nvPicPr>
        <p:blipFill>
          <a:blip r:embed="rId5" cstate="print"/>
          <a:srcRect l="5690" r="6232"/>
          <a:stretch>
            <a:fillRect/>
          </a:stretch>
        </p:blipFill>
        <p:spPr bwMode="auto">
          <a:xfrm>
            <a:off x="6228184" y="2060848"/>
            <a:ext cx="2536905" cy="191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634082"/>
          </a:xfrm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Un accident majeur est possible en France</a:t>
            </a:r>
            <a:endParaRPr lang="fr-FR" sz="3600" b="1" dirty="0"/>
          </a:p>
        </p:txBody>
      </p:sp>
      <p:pic>
        <p:nvPicPr>
          <p:cNvPr id="1026" name="Picture 2" descr="C:\Users\Chantal\Desktop\André-Claude-Lacost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6586"/>
            <a:ext cx="4038600" cy="2342388"/>
          </a:xfrm>
          <a:prstGeom prst="rect">
            <a:avLst/>
          </a:prstGeom>
          <a:noFill/>
        </p:spPr>
      </p:pic>
      <p:pic>
        <p:nvPicPr>
          <p:cNvPr id="1027" name="Picture 3" descr="C:\Users\Chantal\Desktop\Pierre-Franck Chevet - AS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038600" cy="268483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427984" y="1124744"/>
            <a:ext cx="471601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André-Claude Lacoste</a:t>
            </a:r>
            <a:r>
              <a:rPr lang="fr-FR" b="1" dirty="0" smtClean="0"/>
              <a:t>,  </a:t>
            </a:r>
            <a:r>
              <a:rPr lang="fr-FR" b="1" dirty="0" smtClean="0">
                <a:solidFill>
                  <a:srgbClr val="FF0000"/>
                </a:solidFill>
              </a:rPr>
              <a:t>précédent président de </a:t>
            </a:r>
            <a:r>
              <a:rPr lang="fr-FR" sz="2400" b="1" dirty="0" smtClean="0">
                <a:solidFill>
                  <a:srgbClr val="FF0000"/>
                </a:solidFill>
              </a:rPr>
              <a:t>l’ASN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: </a:t>
            </a:r>
          </a:p>
          <a:p>
            <a:pPr>
              <a:spcAft>
                <a:spcPts val="600"/>
              </a:spcAft>
            </a:pPr>
            <a:r>
              <a:rPr lang="fr-FR" b="1" dirty="0" smtClean="0"/>
              <a:t>« Le rôle de l’ASN est de réduire la possibilité qu’un accident grave arrive, ainsi que les conséquences, si cela arrive. »</a:t>
            </a:r>
          </a:p>
          <a:p>
            <a:r>
              <a:rPr lang="fr-FR" b="1" dirty="0" smtClean="0"/>
              <a:t>(Le Monde, 30 mars 2011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63480" y="4005064"/>
            <a:ext cx="468052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Pierre-Franck Chevet</a:t>
            </a:r>
            <a:r>
              <a:rPr lang="fr-FR" b="1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président de </a:t>
            </a:r>
            <a:r>
              <a:rPr lang="fr-FR" sz="2400" b="1" dirty="0" smtClean="0">
                <a:solidFill>
                  <a:srgbClr val="FF0000"/>
                </a:solidFill>
              </a:rPr>
              <a:t>l’ASN </a:t>
            </a:r>
            <a:r>
              <a:rPr lang="fr-FR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fr-FR" b="1" dirty="0" smtClean="0"/>
              <a:t>« En France, nous pouvons avoir des séismes ou des inondations supérieurs à ceux qui étaient prévus, des actes de malveillance contre une centrale… (…)  Le Japon s’est fait surprendre. Gardons à l’esprit que nous pouvons aussi nous faire surprendre. »</a:t>
            </a:r>
          </a:p>
          <a:p>
            <a:pPr>
              <a:spcAft>
                <a:spcPts val="600"/>
              </a:spcAft>
            </a:pPr>
            <a:r>
              <a:rPr lang="fr-FR" b="1" dirty="0" smtClean="0"/>
              <a:t>(Le Monde, 22 avril 2016)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32952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/>
              <a:t>Même l’Autorité de Sûreté nucléaire l’affirme…</a:t>
            </a:r>
            <a:endParaRPr lang="fr-FR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Responsabilité civi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6696744" cy="49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490066"/>
          </a:xfrm>
          <a:ln w="19050">
            <a:solidFill>
              <a:schemeClr val="tx1"/>
            </a:solidFill>
          </a:ln>
        </p:spPr>
        <p:txBody>
          <a:bodyPr lIns="0" rIns="0">
            <a:noAutofit/>
          </a:bodyPr>
          <a:lstStyle/>
          <a:p>
            <a:r>
              <a:rPr lang="fr-FR" sz="2800" b="1" dirty="0" smtClean="0"/>
              <a:t>INDEMNISATION PAR EDF - COÛT D’UN ACCIDENT MAJEUR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920" y="5902916"/>
            <a:ext cx="9046160" cy="784830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freezing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300" b="1" cap="small" dirty="0" smtClean="0">
                <a:latin typeface="+mj-lt"/>
                <a:cs typeface="Arial" pitchFamily="34" charset="0"/>
              </a:rPr>
              <a:t>EN  CAS  D’ACCIDENT  MAJEUR,   </a:t>
            </a:r>
            <a:r>
              <a:rPr lang="fr-FR" sz="2800" b="1" cap="small" dirty="0" smtClean="0">
                <a:solidFill>
                  <a:srgbClr val="DD0000"/>
                </a:solidFill>
                <a:latin typeface="+mj-lt"/>
                <a:cs typeface="Arial" pitchFamily="34" charset="0"/>
              </a:rPr>
              <a:t>L’ÉTAT</a:t>
            </a:r>
            <a:r>
              <a:rPr lang="fr-FR" sz="2300" b="1" cap="small" dirty="0" smtClean="0"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fr-FR" sz="2300" b="1" cap="small" dirty="0" smtClean="0">
                <a:latin typeface="+mj-lt"/>
                <a:cs typeface="Arial" pitchFamily="34" charset="0"/>
              </a:rPr>
              <a:t>EST  LE  GARANT  ULTIME  DE  LA  PRISE  EN  CHARGE  DES  RÉPARATIONS</a:t>
            </a:r>
            <a:endParaRPr lang="fr-FR" sz="2300" b="1" cap="small" dirty="0">
              <a:latin typeface="+mj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439790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L’exploitant de nos 58 réacteurs est </a:t>
            </a:r>
            <a:r>
              <a:rPr lang="fr-FR" sz="2000" b="1" dirty="0" smtClean="0"/>
              <a:t>EDF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580112" y="1310099"/>
            <a:ext cx="3168352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 smtClean="0"/>
              <a:t>L’indemnisation  est</a:t>
            </a:r>
          </a:p>
          <a:p>
            <a:pPr algn="ctr"/>
            <a:r>
              <a:rPr lang="fr-FR" sz="2800" b="1" dirty="0" smtClean="0"/>
              <a:t> chiffrée en millions,</a:t>
            </a:r>
          </a:p>
          <a:p>
            <a:pPr algn="ctr"/>
            <a:endParaRPr lang="fr-FR" sz="2800" b="1" dirty="0" smtClean="0"/>
          </a:p>
          <a:p>
            <a:pPr algn="ctr">
              <a:spcAft>
                <a:spcPts val="600"/>
              </a:spcAft>
            </a:pPr>
            <a:r>
              <a:rPr lang="fr-FR" sz="2800" b="1" dirty="0" smtClean="0"/>
              <a:t>Un accident  est</a:t>
            </a:r>
          </a:p>
          <a:p>
            <a:pPr algn="ctr"/>
            <a:r>
              <a:rPr lang="fr-FR" sz="2800" b="1" dirty="0" smtClean="0"/>
              <a:t>chiffré en milliards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156176" y="114498"/>
            <a:ext cx="2664296" cy="864096"/>
          </a:xfrm>
          <a:prstGeom prst="ellipse">
            <a:avLst/>
          </a:prstGeom>
          <a:solidFill>
            <a:srgbClr val="2D30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cap="small" dirty="0" smtClean="0"/>
              <a:t>Coûteux,</a:t>
            </a:r>
          </a:p>
          <a:p>
            <a:pPr algn="ctr"/>
            <a:r>
              <a:rPr lang="fr-FR" cap="small" dirty="0" smtClean="0"/>
              <a:t>Efficacité douteuse</a:t>
            </a:r>
            <a:endParaRPr lang="fr-FR" cap="small" dirty="0"/>
          </a:p>
        </p:txBody>
      </p:sp>
      <p:pic>
        <p:nvPicPr>
          <p:cNvPr id="1031" name="Picture 7" descr="C:\Users\Chantal\Desktop\DIAPO 30 Protection centra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2610"/>
            <a:ext cx="5925932" cy="51125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61785"/>
            <a:ext cx="4824000" cy="46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264696" cy="1052736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ACCIDENT NUCLÉAIRE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PROTECTION / INTERVENTION</a:t>
            </a:r>
            <a:endParaRPr lang="fr-FR" sz="3600" b="1" dirty="0"/>
          </a:p>
        </p:txBody>
      </p:sp>
      <p:pic>
        <p:nvPicPr>
          <p:cNvPr id="1029" name="Picture 5" descr="C:\Users\Chantal\Desktop\PSPG.jpg"/>
          <p:cNvPicPr>
            <a:picLocks noChangeAspect="1" noChangeArrowheads="1"/>
          </p:cNvPicPr>
          <p:nvPr/>
        </p:nvPicPr>
        <p:blipFill>
          <a:blip r:embed="rId4" cstate="print"/>
          <a:srcRect t="8115"/>
          <a:stretch>
            <a:fillRect/>
          </a:stretch>
        </p:blipFill>
        <p:spPr bwMode="auto">
          <a:xfrm>
            <a:off x="6174480" y="1097896"/>
            <a:ext cx="2667942" cy="1630641"/>
          </a:xfrm>
          <a:prstGeom prst="rect">
            <a:avLst/>
          </a:prstGeom>
          <a:noFill/>
        </p:spPr>
      </p:pic>
      <p:pic>
        <p:nvPicPr>
          <p:cNvPr id="1030" name="Picture 6" descr="C:\Users\Chantal\Desktop\FARN-Hélico.jpg"/>
          <p:cNvPicPr>
            <a:picLocks noChangeAspect="1" noChangeArrowheads="1"/>
          </p:cNvPicPr>
          <p:nvPr/>
        </p:nvPicPr>
        <p:blipFill>
          <a:blip r:embed="rId5" cstate="print"/>
          <a:srcRect l="3715" r="11429" b="15896"/>
          <a:stretch>
            <a:fillRect/>
          </a:stretch>
        </p:blipFill>
        <p:spPr bwMode="auto">
          <a:xfrm>
            <a:off x="5577996" y="2900230"/>
            <a:ext cx="2738420" cy="1800200"/>
          </a:xfrm>
          <a:prstGeom prst="rect">
            <a:avLst/>
          </a:prstGeom>
          <a:noFill/>
        </p:spPr>
      </p:pic>
      <p:pic>
        <p:nvPicPr>
          <p:cNvPr id="1032" name="Picture 8" descr="C:\Users\Chantal\Desktop\petit irsn.jpg"/>
          <p:cNvPicPr>
            <a:picLocks noChangeAspect="1" noChangeArrowheads="1"/>
          </p:cNvPicPr>
          <p:nvPr/>
        </p:nvPicPr>
        <p:blipFill>
          <a:blip r:embed="rId6" cstate="print"/>
          <a:srcRect t="9818" b="6729"/>
          <a:stretch>
            <a:fillRect/>
          </a:stretch>
        </p:blipFill>
        <p:spPr bwMode="auto">
          <a:xfrm>
            <a:off x="5905215" y="4944989"/>
            <a:ext cx="3124200" cy="12241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905215" y="1196752"/>
            <a:ext cx="1440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6309320"/>
            <a:ext cx="8208912" cy="461665"/>
          </a:xfrm>
          <a:prstGeom prst="rect">
            <a:avLst/>
          </a:prstGeom>
          <a:solidFill>
            <a:srgbClr val="2D304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Face à des rejets massifs radioactifs, ces dispositifs sont dérisoires</a:t>
            </a:r>
            <a:endParaRPr lang="fr-FR" sz="24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Chantal\Desktop\Le Blayais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10069" y="740437"/>
            <a:ext cx="2466975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642"/>
            <a:ext cx="9144000" cy="576064"/>
          </a:xfrm>
        </p:spPr>
        <p:txBody>
          <a:bodyPr lIns="0" tIns="0" rIns="0" bIns="0">
            <a:normAutofit fontScale="90000"/>
          </a:bodyPr>
          <a:lstStyle/>
          <a:p>
            <a:r>
              <a:rPr lang="fr-FR" sz="3600" b="1" spc="-100" dirty="0" smtClean="0"/>
              <a:t/>
            </a:r>
            <a:br>
              <a:rPr lang="fr-FR" sz="3600" b="1" spc="-100" dirty="0" smtClean="0"/>
            </a:br>
            <a:r>
              <a:rPr lang="fr-FR" sz="3600" b="1" spc="-100" dirty="0" smtClean="0">
                <a:latin typeface="Arial Black" pitchFamily="34" charset="0"/>
              </a:rPr>
              <a:t>PLAN PARTICULIER D’INTERVENTION </a:t>
            </a:r>
            <a:r>
              <a:rPr lang="fr-FR" sz="3600" b="1" spc="-100" dirty="0" smtClean="0">
                <a:latin typeface="Arial" pitchFamily="34" charset="0"/>
                <a:cs typeface="Arial" pitchFamily="34" charset="0"/>
              </a:rPr>
              <a:t>(PPI)</a:t>
            </a:r>
            <a:r>
              <a:rPr lang="fr-FR" sz="3600" b="1" spc="-100" dirty="0" smtClean="0">
                <a:latin typeface="Arial Black" pitchFamily="34" charset="0"/>
              </a:rPr>
              <a:t> </a:t>
            </a:r>
            <a:r>
              <a:rPr lang="fr-FR" sz="3600" b="1" spc="-100" dirty="0" smtClean="0"/>
              <a:t/>
            </a:r>
            <a:br>
              <a:rPr lang="fr-FR" sz="3600" b="1" spc="-100" dirty="0" smtClean="0"/>
            </a:br>
            <a:endParaRPr lang="fr-FR" sz="3600" b="1" spc="-100" dirty="0"/>
          </a:p>
        </p:txBody>
      </p:sp>
      <p:pic>
        <p:nvPicPr>
          <p:cNvPr id="2051" name="Picture 3" descr="C:\Users\Chantal\Desktop\PPT Conf nucl NE17\PPI Blayai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74" t="2206" r="2590" b="1394"/>
          <a:stretch>
            <a:fillRect/>
          </a:stretch>
        </p:blipFill>
        <p:spPr bwMode="auto">
          <a:xfrm>
            <a:off x="3059832" y="521832"/>
            <a:ext cx="5904656" cy="5760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57008" y="4703620"/>
            <a:ext cx="792088" cy="792088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3637" y="3371924"/>
            <a:ext cx="504056" cy="504056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9775" y="3518681"/>
            <a:ext cx="24482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fr-FR" b="1" dirty="0" smtClean="0"/>
              <a:t>Avec un rayon de 10 km :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0822" y="5139006"/>
            <a:ext cx="2592288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b="1" dirty="0" smtClean="0"/>
              <a:t>   Avec un rayon de 20 km :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58046" y="3880254"/>
            <a:ext cx="25557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23 communes concernées</a:t>
            </a:r>
          </a:p>
          <a:p>
            <a:r>
              <a:rPr lang="fr-FR" b="1" dirty="0" smtClean="0"/>
              <a:t>26 000 habitants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5515545"/>
            <a:ext cx="25557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80 communes concernées</a:t>
            </a:r>
          </a:p>
          <a:p>
            <a:r>
              <a:rPr lang="fr-FR" b="1" dirty="0" smtClean="0"/>
              <a:t>90 000 habitants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1700808"/>
            <a:ext cx="26997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>
                <a:latin typeface="Arial Black" pitchFamily="34" charset="0"/>
              </a:rPr>
              <a:t>CENTRALE NUCLÉAIRE</a:t>
            </a:r>
          </a:p>
          <a:p>
            <a:pPr algn="ctr"/>
            <a:r>
              <a:rPr lang="fr-FR" sz="2400" b="1" dirty="0" smtClean="0">
                <a:latin typeface="Arial Black" pitchFamily="34" charset="0"/>
              </a:rPr>
              <a:t>DU BLAYAIS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cap="small" dirty="0" smtClean="0"/>
              <a:t>« À terme…  jusqu’à un rayon de 100 km »  p-f Chevet, Président de l’ASN</a:t>
            </a:r>
            <a:endParaRPr lang="fr-FR" sz="2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48072"/>
          </a:xfrm>
        </p:spPr>
        <p:txBody>
          <a:bodyPr>
            <a:noAutofit/>
          </a:bodyPr>
          <a:lstStyle/>
          <a:p>
            <a:r>
              <a:rPr lang="fr-FR" sz="3600" b="1" i="1" dirty="0" smtClean="0"/>
              <a:t>QUE FAIRE EN CAS D’ACCIDENT NUCLÉAIRE ?</a:t>
            </a:r>
            <a:endParaRPr lang="fr-FR" sz="3600" b="1" i="1" dirty="0"/>
          </a:p>
        </p:txBody>
      </p:sp>
      <p:pic>
        <p:nvPicPr>
          <p:cNvPr id="1026" name="Picture 2" descr="C:\Users\Chantal\Desktop\Acc nucl - Consign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073008" cy="4536504"/>
          </a:xfrm>
          <a:prstGeom prst="rect">
            <a:avLst/>
          </a:prstGeom>
          <a:noFill/>
        </p:spPr>
      </p:pic>
      <p:pic>
        <p:nvPicPr>
          <p:cNvPr id="1027" name="Picture 3" descr="C:\Users\Chantal\Desktop\Comprimés iodure de potassium.jpg"/>
          <p:cNvPicPr>
            <a:picLocks noChangeAspect="1" noChangeArrowheads="1"/>
          </p:cNvPicPr>
          <p:nvPr/>
        </p:nvPicPr>
        <p:blipFill>
          <a:blip r:embed="rId4" cstate="print"/>
          <a:srcRect l="5661" r="6140" b="28226"/>
          <a:stretch>
            <a:fillRect/>
          </a:stretch>
        </p:blipFill>
        <p:spPr bwMode="auto">
          <a:xfrm>
            <a:off x="-5386" y="4682738"/>
            <a:ext cx="5040560" cy="231073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27576" y="558924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Comprimés à prendre au plus tôt 1 h avant et au plus tard 6 h à 12 h après l’inhalation d’iode radioactif</a:t>
            </a:r>
            <a:endParaRPr lang="fr-FR" b="1" dirty="0"/>
          </a:p>
        </p:txBody>
      </p:sp>
      <p:cxnSp>
        <p:nvCxnSpPr>
          <p:cNvPr id="8" name="Connecteur droit avec flèche 7"/>
          <p:cNvCxnSpPr>
            <a:stCxn id="6" idx="1"/>
            <a:endCxn id="1027" idx="3"/>
          </p:cNvCxnSpPr>
          <p:nvPr/>
        </p:nvCxnSpPr>
        <p:spPr>
          <a:xfrm flipH="1" flipV="1">
            <a:off x="5035174" y="5838103"/>
            <a:ext cx="292402" cy="21280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148064" y="6245861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r"/>
            <a:r>
              <a:rPr lang="fr-FR" sz="1400" dirty="0" smtClean="0"/>
              <a:t>Consignes : site www.bouches-du-rhône.gouv.fr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660" y="138711"/>
            <a:ext cx="6120680" cy="922114"/>
          </a:xfrm>
          <a:solidFill>
            <a:srgbClr val="ABC3E7">
              <a:alpha val="20000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CENTRALE DU BLAYAIS</a:t>
            </a: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C:\Users\Chantal\Desktop\Centrale du Blaya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95"/>
          <a:stretch>
            <a:fillRect/>
          </a:stretch>
        </p:blipFill>
        <p:spPr bwMode="auto">
          <a:xfrm>
            <a:off x="3491880" y="1327704"/>
            <a:ext cx="5566710" cy="428625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11212" y="1211243"/>
            <a:ext cx="3276000" cy="4700499"/>
          </a:xfrm>
          <a:prstGeom prst="rect">
            <a:avLst/>
          </a:prstGeom>
          <a:solidFill>
            <a:srgbClr val="ABC3E7">
              <a:alpha val="20000"/>
            </a:srgbClr>
          </a:solidFill>
          <a:ln w="19050">
            <a:solidFill>
              <a:schemeClr val="tx1"/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algn="ctr">
              <a:tabLst>
                <a:tab pos="542925" algn="l"/>
                <a:tab pos="715963" algn="l"/>
              </a:tabLst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 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Risques d’inondation</a:t>
            </a:r>
          </a:p>
          <a:p>
            <a:pPr>
              <a:tabLst>
                <a:tab pos="715963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(Digue trop basse)</a:t>
            </a: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715963" algn="l"/>
              </a:tabLst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542925" algn="l"/>
              </a:tabLst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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Risque sismique</a:t>
            </a:r>
          </a:p>
          <a:p>
            <a:pPr algn="ctr">
              <a:tabLst>
                <a:tab pos="542925" algn="l"/>
              </a:tabLst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358775" algn="l"/>
              </a:tabLst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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Risque de mouvements</a:t>
            </a:r>
          </a:p>
          <a:p>
            <a:pPr algn="ctr">
              <a:tabLst>
                <a:tab pos="358775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      de terrain (sol argileux)</a:t>
            </a:r>
          </a:p>
          <a:p>
            <a:pPr algn="ctr">
              <a:tabLst>
                <a:tab pos="542925" algn="l"/>
              </a:tabLst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185738" algn="l"/>
              </a:tabLst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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  Risque industriel</a:t>
            </a:r>
          </a:p>
          <a:p>
            <a:pPr algn="ctr">
              <a:tabLst>
                <a:tab pos="185738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(Stockage pétrolier proche)</a:t>
            </a:r>
          </a:p>
          <a:p>
            <a:pPr algn="ctr">
              <a:tabLst>
                <a:tab pos="185738" algn="l"/>
              </a:tabLst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  <a:p>
            <a:pPr algn="ctr">
              <a:tabLst>
                <a:tab pos="185738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  Réacteurs parmi </a:t>
            </a:r>
          </a:p>
          <a:p>
            <a:pPr algn="ctr">
              <a:tabLst>
                <a:tab pos="185738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    les plus anciens</a:t>
            </a:r>
          </a:p>
          <a:p>
            <a:pPr algn="ctr">
              <a:tabLst>
                <a:tab pos="185738" algn="l"/>
              </a:tabLst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(un de 1981 et trois de 1983)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946689" y="55892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Site du Pavillon Orange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80247" y="5971860"/>
            <a:ext cx="798350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fr-FR" b="1" dirty="0" smtClean="0"/>
              <a:t>4 réacteurs de 900 MW,    230 ha,    6,3% de la production nucléaire en 2016</a:t>
            </a:r>
          </a:p>
          <a:p>
            <a:pPr algn="ctr">
              <a:tabLst>
                <a:tab pos="542925" algn="l"/>
              </a:tabLst>
            </a:pPr>
            <a:r>
              <a:rPr lang="fr-FR" b="1" dirty="0" smtClean="0"/>
              <a:t>1357 salariés EDF et 800 salariés permanents d’entreprises prestataires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792000" y="65070"/>
            <a:ext cx="7560000" cy="1131682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1560" y="6165304"/>
            <a:ext cx="7920880" cy="411602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08974" y="75293"/>
            <a:ext cx="7812000" cy="1058134"/>
          </a:xfrm>
        </p:spPr>
        <p:txBody>
          <a:bodyPr lIns="0" tIns="0" rIns="0" bIns="0">
            <a:noAutofit/>
          </a:bodyPr>
          <a:lstStyle/>
          <a:p>
            <a:r>
              <a:rPr lang="fr-FR" sz="3600" b="1" dirty="0" smtClean="0"/>
              <a:t>Evolution mondiale </a:t>
            </a:r>
            <a:br>
              <a:rPr lang="fr-FR" sz="3600" b="1" dirty="0" smtClean="0"/>
            </a:br>
            <a:r>
              <a:rPr lang="fr-FR" sz="3600" b="1" dirty="0" smtClean="0"/>
              <a:t>de production électrique par source</a:t>
            </a:r>
            <a:endParaRPr lang="fr-FR" sz="3600" dirty="0"/>
          </a:p>
        </p:txBody>
      </p:sp>
      <p:pic>
        <p:nvPicPr>
          <p:cNvPr id="4098" name="Picture 2" descr="C:\Users\Chantal\Desktop\Evolution mondiale fossiles, nucléaire et renouvelabl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1" y="1291340"/>
            <a:ext cx="8954339" cy="450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9756" y="5805264"/>
            <a:ext cx="89644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2416175" algn="l"/>
                <a:tab pos="2867025" algn="l"/>
                <a:tab pos="5475288" algn="l"/>
                <a:tab pos="5915025" algn="l"/>
              </a:tabLst>
            </a:pPr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colonne : 2000 à 2005	1ème colonne : 2005 à 2010	3</a:t>
            </a:r>
            <a:r>
              <a:rPr lang="fr-FR" b="1" baseline="30000" dirty="0" smtClean="0"/>
              <a:t>ème</a:t>
            </a:r>
            <a:r>
              <a:rPr lang="fr-FR" b="1" dirty="0" smtClean="0"/>
              <a:t> colonne : 2010 à 2014</a:t>
            </a:r>
          </a:p>
          <a:p>
            <a:pPr algn="ctr">
              <a:tabLst>
                <a:tab pos="2416175" algn="l"/>
                <a:tab pos="2867025" algn="l"/>
                <a:tab pos="5475288" algn="l"/>
                <a:tab pos="5915025" algn="l"/>
              </a:tabLst>
            </a:pPr>
            <a:r>
              <a:rPr lang="fr-FR" sz="2000" b="1" dirty="0" smtClean="0"/>
              <a:t>On constate une progression inéluctable des énergies renouvelables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60232" y="6525344"/>
            <a:ext cx="248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Site  decrypterlenergie.org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5070"/>
            <a:ext cx="8435280" cy="63408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Sondages réalisés auprès des Français</a:t>
            </a:r>
            <a:endParaRPr lang="fr-FR" sz="4000" b="1" dirty="0"/>
          </a:p>
        </p:txBody>
      </p:sp>
      <p:pic>
        <p:nvPicPr>
          <p:cNvPr id="3074" name="Picture 2" descr="C:\Users\Chantal\Desktop\Sondage 2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44"/>
          <a:stretch>
            <a:fillRect/>
          </a:stretch>
        </p:blipFill>
        <p:spPr bwMode="auto">
          <a:xfrm>
            <a:off x="1259632" y="1486471"/>
            <a:ext cx="6624736" cy="489695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69023" y="1261745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1259629" y="867453"/>
            <a:ext cx="7488831" cy="648000"/>
          </a:xfrm>
          <a:prstGeom prst="wedgeRectCallout">
            <a:avLst>
              <a:gd name="adj1" fmla="val -32358"/>
              <a:gd name="adj2" fmla="val 79285"/>
            </a:avLst>
          </a:prstGeom>
          <a:solidFill>
            <a:srgbClr val="FFFF00"/>
          </a:solidFill>
          <a:ln w="38100">
            <a:solidFill>
              <a:srgbClr val="287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997767"/>
            <a:ext cx="698477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600" b="1" dirty="0" smtClean="0"/>
              <a:t>« Quelle image avez-vous de l’énergie nucléaire ? »</a:t>
            </a:r>
            <a:endParaRPr lang="fr-FR" sz="2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89856" y="5737077"/>
            <a:ext cx="716428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cap="small" dirty="0" smtClean="0"/>
              <a:t>Les sondages montrent que la majorité des Français </a:t>
            </a:r>
          </a:p>
          <a:p>
            <a:pPr algn="ctr"/>
            <a:r>
              <a:rPr lang="fr-FR" sz="2400" b="1" cap="small" dirty="0" smtClean="0"/>
              <a:t>sont défavorables au nucléaire</a:t>
            </a:r>
            <a:endParaRPr lang="fr-FR" sz="2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Bilan électrique 2016- R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20"/>
          <a:stretch>
            <a:fillRect/>
          </a:stretch>
        </p:blipFill>
        <p:spPr bwMode="auto">
          <a:xfrm>
            <a:off x="39317" y="690562"/>
            <a:ext cx="6121188" cy="522723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1520" y="5870870"/>
            <a:ext cx="8640960" cy="9848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00" b="1" i="1" dirty="0" smtClean="0"/>
              <a:t>« Demain la norme ne doit plus être l’énergie nucléaire mais les énergies renouvelables. » </a:t>
            </a:r>
            <a:r>
              <a:rPr lang="fr-FR" sz="2200" dirty="0" smtClean="0"/>
              <a:t>Nicolas HULOT, ministre de la Transition  écologique</a:t>
            </a:r>
          </a:p>
          <a:p>
            <a:pPr algn="ctr"/>
            <a:r>
              <a:rPr lang="fr-FR" sz="2000" i="1" dirty="0" smtClean="0"/>
              <a:t>(Financial Times - 14 novembre 2017) 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4365104"/>
            <a:ext cx="4176464" cy="107721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 smtClean="0">
                <a:cs typeface="Arial" pitchFamily="34" charset="0"/>
              </a:rPr>
              <a:t>Importations d’électricité : 33 TWh </a:t>
            </a:r>
          </a:p>
          <a:p>
            <a:r>
              <a:rPr lang="fr-FR" dirty="0" smtClean="0">
                <a:cs typeface="Arial" pitchFamily="34" charset="0"/>
              </a:rPr>
              <a:t>Exportations d’électricité : 72 TWh </a:t>
            </a:r>
          </a:p>
          <a:p>
            <a:pPr>
              <a:tabLst>
                <a:tab pos="185738" algn="l"/>
              </a:tabLst>
            </a:pPr>
            <a:r>
              <a:rPr lang="fr-FR" dirty="0" smtClean="0">
                <a:cs typeface="Arial" pitchFamily="34" charset="0"/>
              </a:rPr>
              <a:t>   (14 % de notre production électrique)</a:t>
            </a:r>
            <a:endParaRPr lang="fr-FR" dirty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9557" y="6571564"/>
            <a:ext cx="140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Graphe : RTE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1657"/>
            <a:ext cx="8229600" cy="53903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FRANCE - BILAN ÉLECTRIQUE 2016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444208" y="1303697"/>
            <a:ext cx="2160240" cy="25853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rIns="108000" rtlCol="0">
            <a:spAutoFit/>
          </a:bodyPr>
          <a:lstStyle/>
          <a:p>
            <a:r>
              <a:rPr lang="fr-FR" dirty="0" smtClean="0"/>
              <a:t>Nucléaire : 384 TWh</a:t>
            </a:r>
          </a:p>
          <a:p>
            <a:r>
              <a:rPr lang="fr-FR" dirty="0" smtClean="0"/>
              <a:t>Fossiles : 46 TWh</a:t>
            </a:r>
          </a:p>
          <a:p>
            <a:r>
              <a:rPr lang="fr-FR" dirty="0" smtClean="0"/>
              <a:t>Hydraulique : 64 TWh</a:t>
            </a:r>
          </a:p>
          <a:p>
            <a:r>
              <a:rPr lang="fr-FR" dirty="0" smtClean="0"/>
              <a:t>Éolien : 21 TWh</a:t>
            </a:r>
          </a:p>
          <a:p>
            <a:r>
              <a:rPr lang="fr-FR" dirty="0" smtClean="0"/>
              <a:t>Solaire : 8 TWh</a:t>
            </a:r>
          </a:p>
          <a:p>
            <a:r>
              <a:rPr lang="fr-FR" dirty="0" smtClean="0"/>
              <a:t>Bioénergies : 8 TWh</a:t>
            </a:r>
          </a:p>
          <a:p>
            <a:endParaRPr lang="fr-FR" dirty="0" smtClean="0"/>
          </a:p>
          <a:p>
            <a:r>
              <a:rPr lang="fr-FR" dirty="0" smtClean="0"/>
              <a:t>Total : 531 TWh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820"/>
            <a:ext cx="7056784" cy="578805"/>
          </a:xfrm>
          <a:ln>
            <a:solidFill>
              <a:srgbClr val="C500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Dépôts radioactifs Tchernobyl et Fukushima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572229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Cartes des dépôts de césium 137 à l’échelle régionale/continentale 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732240" y="6525344"/>
            <a:ext cx="24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Cartes : site de l’IRSN</a:t>
            </a:r>
            <a:endParaRPr lang="fr-FR" dirty="0"/>
          </a:p>
        </p:txBody>
      </p:sp>
      <p:pic>
        <p:nvPicPr>
          <p:cNvPr id="8194" name="Picture 2" descr="C:\Users\Chantal\Desktop\Tchernobyl et Fukushima - dépôts  radioactif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43" y="710513"/>
            <a:ext cx="7831514" cy="500986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3423" y="6089489"/>
            <a:ext cx="8496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cap="small" dirty="0" smtClean="0"/>
              <a:t>Des régions très loin de la centrale accidentée sont contaminées</a:t>
            </a:r>
            <a:endParaRPr lang="fr-FR" sz="2400" b="1" cap="small" dirty="0"/>
          </a:p>
        </p:txBody>
      </p:sp>
      <p:sp>
        <p:nvSpPr>
          <p:cNvPr id="9" name="Rectangle 8"/>
          <p:cNvSpPr/>
          <p:nvPr/>
        </p:nvSpPr>
        <p:spPr>
          <a:xfrm>
            <a:off x="281066" y="6078805"/>
            <a:ext cx="8532000" cy="468000"/>
          </a:xfrm>
          <a:prstGeom prst="rect">
            <a:avLst/>
          </a:prstGeom>
          <a:noFill/>
          <a:ln>
            <a:solidFill>
              <a:srgbClr val="C50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Couverture des consommations électriques</a:t>
            </a:r>
          </a:p>
          <a:p>
            <a:pPr algn="ctr"/>
            <a:r>
              <a:rPr lang="fr-FR" sz="2400" b="1" dirty="0" smtClean="0"/>
              <a:t>par les énergies renouvelables</a:t>
            </a:r>
          </a:p>
          <a:p>
            <a:pPr algn="ctr"/>
            <a:r>
              <a:rPr lang="fr-FR" sz="2400" b="1" dirty="0" smtClean="0"/>
              <a:t>Moyenne 2017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844527" y="63762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RTE</a:t>
            </a:r>
            <a:endParaRPr lang="fr-FR" b="1" dirty="0"/>
          </a:p>
        </p:txBody>
      </p:sp>
      <p:pic>
        <p:nvPicPr>
          <p:cNvPr id="5" name="Picture 2" descr="C:\Users\Chantal\Desktop\D40 -Couverture conso ENR 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048672" cy="520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D41-Puissances raccordées par région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147"/>
            <a:ext cx="9144000" cy="350022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349642" y="4021755"/>
            <a:ext cx="64447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/>
              <a:t>Nouvelle-Aquitaine :</a:t>
            </a:r>
            <a:endParaRPr lang="fr-FR" sz="2000" b="1" dirty="0" smtClean="0"/>
          </a:p>
          <a:p>
            <a:pPr>
              <a:spcAft>
                <a:spcPts val="600"/>
              </a:spcAft>
            </a:pPr>
            <a:r>
              <a:rPr lang="fr-FR" sz="2000" b="1" dirty="0" smtClean="0"/>
              <a:t>Couverture de la consommation électrique :    18,2 % 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sz="2000" b="1" dirty="0" smtClean="0"/>
              <a:t>  Par  l’hydraulique  : 6,5 %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sz="2000" b="1" dirty="0" smtClean="0"/>
              <a:t>  Par le  solaire  : 5,7 %    (1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région)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sz="2000" b="1" dirty="0" smtClean="0"/>
              <a:t>  Par les  bioénergies : 3,3 %   (1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région)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sz="2000" b="1" dirty="0" smtClean="0"/>
              <a:t>  Par  l’éolien  : 2,7 % 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44527" y="63762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RTE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299911" y="5275500"/>
            <a:ext cx="1620000" cy="324000"/>
          </a:xfrm>
          <a:prstGeom prst="roundRect">
            <a:avLst/>
          </a:prstGeom>
          <a:noFill/>
          <a:ln w="57150">
            <a:solidFill>
              <a:srgbClr val="F59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377035" y="5656132"/>
            <a:ext cx="2088000" cy="324000"/>
          </a:xfrm>
          <a:prstGeom prst="roundRect">
            <a:avLst/>
          </a:prstGeom>
          <a:noFill/>
          <a:ln w="57150">
            <a:solidFill>
              <a:srgbClr val="63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38529" y="4878177"/>
            <a:ext cx="2304000" cy="324000"/>
          </a:xfrm>
          <a:prstGeom prst="roundRect">
            <a:avLst/>
          </a:prstGeom>
          <a:noFill/>
          <a:ln w="57150">
            <a:solidFill>
              <a:srgbClr val="39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053063" y="6041880"/>
            <a:ext cx="1656000" cy="324000"/>
          </a:xfrm>
          <a:prstGeom prst="roundRect">
            <a:avLst/>
          </a:prstGeom>
          <a:noFill/>
          <a:ln w="57150">
            <a:solidFill>
              <a:srgbClr val="427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20312" y="4362546"/>
            <a:ext cx="1044000" cy="5786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1836" y="2732070"/>
            <a:ext cx="1044000" cy="216024"/>
          </a:xfrm>
          <a:prstGeom prst="rect">
            <a:avLst/>
          </a:prstGeom>
          <a:noFill/>
          <a:ln>
            <a:solidFill>
              <a:srgbClr val="427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752" y="0"/>
            <a:ext cx="90364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dirty="0" smtClean="0"/>
              <a:t>Puissances des renouvelables raccordées au 31 décembre 2017</a:t>
            </a:r>
            <a:endParaRPr lang="fr-FR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798671" y="400396"/>
            <a:ext cx="1872000" cy="720080"/>
          </a:xfrm>
          <a:prstGeom prst="roundRect">
            <a:avLst/>
          </a:prstGeom>
          <a:solidFill>
            <a:srgbClr val="FFA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cap="all" dirty="0" smtClean="0"/>
              <a:t>Production solaire 2006 à 2016</a:t>
            </a:r>
            <a:endParaRPr lang="fr-FR" b="1" cap="all" dirty="0"/>
          </a:p>
        </p:txBody>
      </p:sp>
      <p:pic>
        <p:nvPicPr>
          <p:cNvPr id="1026" name="Picture 2" descr="C:\Users\Chantal\Desktop\Divers Diapos conf-débat NE17\FRANCE- ENR\Production solaire France - R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414"/>
          <a:stretch>
            <a:fillRect/>
          </a:stretch>
        </p:blipFill>
        <p:spPr bwMode="auto">
          <a:xfrm>
            <a:off x="148951" y="1993108"/>
            <a:ext cx="8846099" cy="32403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5516" y="5533857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Nette progression de la production d’électricité </a:t>
            </a:r>
            <a:r>
              <a:rPr lang="fr-FR" sz="3200" b="1" dirty="0" smtClean="0"/>
              <a:t>s</a:t>
            </a:r>
            <a:r>
              <a:rPr lang="fr-FR" sz="2800" b="1" dirty="0" smtClean="0"/>
              <a:t>olaire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Graphe : RTE</a:t>
            </a:r>
            <a:endParaRPr lang="fr-FR" dirty="0"/>
          </a:p>
        </p:txBody>
      </p:sp>
      <p:sp>
        <p:nvSpPr>
          <p:cNvPr id="10242" name="AutoShape 2" descr="Résultat de recherche d'images pour &quot;solaire photovoltaique image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11960" y="2132856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 descr="Image associée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6838" t="3103" b="6912"/>
          <a:stretch>
            <a:fillRect/>
          </a:stretch>
        </p:blipFill>
        <p:spPr bwMode="auto">
          <a:xfrm>
            <a:off x="1331640" y="1523989"/>
            <a:ext cx="3491880" cy="1858305"/>
          </a:xfrm>
          <a:prstGeom prst="rect">
            <a:avLst/>
          </a:prstGeom>
          <a:noFill/>
          <a:ln>
            <a:solidFill>
              <a:srgbClr val="B9D4F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8102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Productions solaires</a:t>
            </a:r>
          </a:p>
          <a:p>
            <a:pPr algn="ctr"/>
            <a:r>
              <a:rPr lang="fr-FR" sz="2400" b="1" dirty="0" smtClean="0"/>
              <a:t>En 2017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844527" y="63762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RTE</a:t>
            </a:r>
            <a:endParaRPr lang="fr-FR" b="1" dirty="0"/>
          </a:p>
        </p:txBody>
      </p:sp>
      <p:pic>
        <p:nvPicPr>
          <p:cNvPr id="3074" name="Picture 2" descr="C:\Users\Chantal\Desktop\D43- Productiosn solaires par région en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89" y="971096"/>
            <a:ext cx="6248422" cy="5460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Divers Diapos conf-débat NE17\FRANCE- ENR\Production éolien France - R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0034"/>
            <a:ext cx="8229600" cy="3399016"/>
          </a:xfrm>
          <a:prstGeom prst="rect">
            <a:avLst/>
          </a:prstGeom>
          <a:noFill/>
        </p:spPr>
      </p:pic>
      <p:pic>
        <p:nvPicPr>
          <p:cNvPr id="8194" name="Picture 2" descr="medium_Eolienne_-_champagn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"/>
          </a:blip>
          <a:srcRect l="14700" t="10173" r="5501"/>
          <a:stretch>
            <a:fillRect/>
          </a:stretch>
        </p:blipFill>
        <p:spPr bwMode="auto">
          <a:xfrm>
            <a:off x="1187624" y="1484784"/>
            <a:ext cx="2736304" cy="230157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3648253" y="486895"/>
            <a:ext cx="2160240" cy="720000"/>
          </a:xfrm>
          <a:prstGeom prst="roundRect">
            <a:avLst/>
          </a:prstGeom>
          <a:solidFill>
            <a:srgbClr val="B9D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sz="4000" b="1" cap="all" dirty="0" smtClean="0"/>
              <a:t>Production éolienne 2001 à 2016</a:t>
            </a:r>
            <a:endParaRPr lang="fr-FR" cap="all" dirty="0"/>
          </a:p>
        </p:txBody>
      </p:sp>
      <p:sp>
        <p:nvSpPr>
          <p:cNvPr id="5" name="ZoneTexte 4"/>
          <p:cNvSpPr txBox="1"/>
          <p:nvPr/>
        </p:nvSpPr>
        <p:spPr>
          <a:xfrm>
            <a:off x="215516" y="5533857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Nette progression de la production d’électricité éolienne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23629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Graphe : RTE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11575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Productions éoliennes</a:t>
            </a:r>
          </a:p>
          <a:p>
            <a:pPr algn="ctr"/>
            <a:r>
              <a:rPr lang="fr-FR" sz="2400" b="1" dirty="0" smtClean="0"/>
              <a:t>En 2017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844527" y="63762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RTE</a:t>
            </a:r>
            <a:endParaRPr lang="fr-FR" b="1" dirty="0"/>
          </a:p>
        </p:txBody>
      </p:sp>
      <p:pic>
        <p:nvPicPr>
          <p:cNvPr id="4098" name="Picture 2" descr="C:\Users\Chantal\Desktop\D45 - Productions éoliennes par région-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0" y="947241"/>
            <a:ext cx="6264000" cy="539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Divers Diapos conf-débat NE17\Mocheté d'une éolie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4968552" cy="629859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12161" y="202973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Apprenons à supporter la vue d’une éolienne…</a:t>
            </a:r>
            <a:endParaRPr lang="fr-FR" sz="3600" b="1" dirty="0"/>
          </a:p>
        </p:txBody>
      </p:sp>
      <p:sp>
        <p:nvSpPr>
          <p:cNvPr id="4" name="Ellipse 3"/>
          <p:cNvSpPr/>
          <p:nvPr/>
        </p:nvSpPr>
        <p:spPr>
          <a:xfrm>
            <a:off x="160641" y="1484784"/>
            <a:ext cx="3024000" cy="331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hantal\Desktop\classes a à G -économie d'énerg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33975"/>
            <a:ext cx="2647950" cy="1724025"/>
          </a:xfrm>
          <a:prstGeom prst="rect">
            <a:avLst/>
          </a:prstGeom>
          <a:noFill/>
        </p:spPr>
      </p:pic>
      <p:pic>
        <p:nvPicPr>
          <p:cNvPr id="1027" name="Picture 3" descr="C:\Users\Chantal\Desktop\PV et éol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78" y="1052736"/>
            <a:ext cx="40020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Chantal\Desktop\rapport Adema octobre 2015.jpg"/>
          <p:cNvPicPr>
            <a:picLocks noChangeAspect="1" noChangeArrowheads="1"/>
          </p:cNvPicPr>
          <p:nvPr/>
        </p:nvPicPr>
        <p:blipFill>
          <a:blip r:embed="rId5" cstate="print"/>
          <a:srcRect l="9182" r="10506" b="22351"/>
          <a:stretch>
            <a:fillRect/>
          </a:stretch>
        </p:blipFill>
        <p:spPr bwMode="auto">
          <a:xfrm>
            <a:off x="5111552" y="4865330"/>
            <a:ext cx="4032448" cy="1906171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971600" y="111213"/>
            <a:ext cx="70567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00" dirty="0" smtClean="0"/>
              <a:t>EXCELLENTS</a:t>
            </a:r>
            <a:r>
              <a:rPr lang="fr-FR" sz="3200" b="1" spc="1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3200" b="1" spc="100" dirty="0" smtClean="0"/>
              <a:t>POTENTIELS</a:t>
            </a:r>
            <a:r>
              <a:rPr lang="fr-FR" sz="3200" b="1" spc="1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3200" b="1" spc="100" dirty="0" smtClean="0"/>
              <a:t>FRANÇAIS</a:t>
            </a:r>
            <a:endParaRPr lang="fr-FR" sz="3200" b="1" spc="1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268760"/>
          <a:ext cx="6301208" cy="14833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30120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Hydraulique</a:t>
                      </a:r>
                      <a:r>
                        <a:rPr lang="fr-FR" dirty="0" smtClean="0"/>
                        <a:t>  :  produit déjà</a:t>
                      </a:r>
                      <a:r>
                        <a:rPr lang="fr-FR" baseline="0" dirty="0" smtClean="0"/>
                        <a:t> 12 % de notre électricité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Éolien terrestre</a:t>
                      </a:r>
                      <a:r>
                        <a:rPr lang="fr-FR" b="1" baseline="0" dirty="0" smtClean="0"/>
                        <a:t> et en mer</a:t>
                      </a:r>
                      <a:r>
                        <a:rPr lang="fr-FR" baseline="0" dirty="0" smtClean="0"/>
                        <a:t> :  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potentiel après le Royaume-Uni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Solaire</a:t>
                      </a:r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 :  pour le chauffage et l’électricité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Bioénergies</a:t>
                      </a:r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: bois  (France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pays forestier d’Europe) et biogaz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8" y="3356992"/>
          <a:ext cx="5256584" cy="175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6584"/>
              </a:tblGrid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1433513" algn="l"/>
                        </a:tabLst>
                      </a:pPr>
                      <a:r>
                        <a:rPr lang="fr-FR" b="1" dirty="0" smtClean="0"/>
                        <a:t>Isolation</a:t>
                      </a:r>
                      <a:r>
                        <a:rPr lang="fr-FR" dirty="0" smtClean="0"/>
                        <a:t> :  combles,</a:t>
                      </a:r>
                      <a:r>
                        <a:rPr lang="fr-FR" baseline="0" dirty="0" smtClean="0"/>
                        <a:t> murs, ouvertures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1162050" algn="l"/>
                        </a:tabLst>
                      </a:pPr>
                      <a:r>
                        <a:rPr lang="fr-FR" b="1" dirty="0" smtClean="0"/>
                        <a:t>Chauffage</a:t>
                      </a:r>
                      <a:r>
                        <a:rPr lang="fr-FR" baseline="0" dirty="0" smtClean="0"/>
                        <a:t> :  développer les réseaux de chaleur,</a:t>
                      </a:r>
                    </a:p>
                    <a:p>
                      <a:pPr>
                        <a:tabLst>
                          <a:tab pos="1704975" algn="l"/>
                        </a:tabLst>
                      </a:pPr>
                      <a:r>
                        <a:rPr lang="fr-FR" baseline="0" dirty="0" smtClean="0"/>
                        <a:t>moins de chauffage électrique ou de meilleure qualité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Équipements et matérie</a:t>
                      </a:r>
                      <a:r>
                        <a:rPr lang="fr-FR" b="1" baseline="0" dirty="0" smtClean="0"/>
                        <a:t>l   </a:t>
                      </a:r>
                      <a:r>
                        <a:rPr lang="fr-FR" baseline="0" dirty="0" smtClean="0"/>
                        <a:t>économes en énergie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Conduites</a:t>
                      </a:r>
                      <a:r>
                        <a:rPr lang="fr-FR" dirty="0" smtClean="0"/>
                        <a:t>  économes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43608" y="836712"/>
          <a:ext cx="4464496" cy="370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Excellent potentiel en énergies renouvelables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27584" y="2924944"/>
          <a:ext cx="441615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161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Immenses gisements d’économies d’énergie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C:\Users\Chantal\Desktop\écoges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797152"/>
            <a:ext cx="1872208" cy="1910678"/>
          </a:xfrm>
          <a:prstGeom prst="rect">
            <a:avLst/>
          </a:prstGeom>
          <a:noFill/>
        </p:spPr>
      </p:pic>
      <p:cxnSp>
        <p:nvCxnSpPr>
          <p:cNvPr id="12" name="Connecteur droit 11"/>
          <p:cNvCxnSpPr/>
          <p:nvPr/>
        </p:nvCxnSpPr>
        <p:spPr>
          <a:xfrm>
            <a:off x="323528" y="508518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716016" y="508518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ntal\Desktop\Rapport Sénat Dessessard 2012 - Scénario sobriété 2000 à 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38" y="970065"/>
            <a:ext cx="8603642" cy="491787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Evolution de la production électrique – Scénario « Sobriété »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743400" y="64886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Rapport  Desessard  du Sénat, publié en 2012</a:t>
            </a:r>
            <a:endParaRPr lang="fr-FR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486000" y="4597819"/>
            <a:ext cx="8172000" cy="18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3" descr="C:\Users\Chantal\Desktop\logo Rés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95" y="297210"/>
            <a:ext cx="3800475" cy="971550"/>
          </a:xfrm>
          <a:prstGeom prst="rect">
            <a:avLst/>
          </a:prstGeom>
          <a:solidFill>
            <a:srgbClr val="CCECFF"/>
          </a:solidFill>
        </p:spPr>
      </p:pic>
      <p:sp>
        <p:nvSpPr>
          <p:cNvPr id="3" name="ZoneTexte 2"/>
          <p:cNvSpPr txBox="1"/>
          <p:nvPr/>
        </p:nvSpPr>
        <p:spPr>
          <a:xfrm>
            <a:off x="539552" y="4725144"/>
            <a:ext cx="8064896" cy="144655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C00000"/>
                </a:solidFill>
              </a:rPr>
              <a:t>DU NUCLÉAIRE</a:t>
            </a:r>
            <a:endParaRPr lang="fr-FR" sz="8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Chantal\Desktop\Carte nucléaire.jpg"/>
          <p:cNvPicPr>
            <a:picLocks noChangeAspect="1" noChangeArrowheads="1"/>
          </p:cNvPicPr>
          <p:nvPr/>
        </p:nvPicPr>
        <p:blipFill>
          <a:blip r:embed="rId4" cstate="print"/>
          <a:srcRect b="4456"/>
          <a:stretch>
            <a:fillRect/>
          </a:stretch>
        </p:blipFill>
        <p:spPr bwMode="auto">
          <a:xfrm>
            <a:off x="4861375" y="289375"/>
            <a:ext cx="4248150" cy="4077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4586" y="1721400"/>
            <a:ext cx="5131533" cy="28007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8800" b="1" dirty="0" smtClean="0">
                <a:solidFill>
                  <a:prstClr val="black"/>
                </a:solidFill>
              </a:rPr>
              <a:t>Et si</a:t>
            </a:r>
          </a:p>
          <a:p>
            <a:r>
              <a:rPr lang="fr-FR" sz="8800" b="1" dirty="0" smtClean="0">
                <a:solidFill>
                  <a:prstClr val="black"/>
                </a:solidFill>
              </a:rPr>
              <a:t>on parlait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Chantal\Desktop\id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612" y="4146522"/>
            <a:ext cx="228600" cy="2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Divers Diapos conf-débat NE17\Q 8.6 (p 66) (Plant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68" y="60138"/>
            <a:ext cx="4989245" cy="666358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572135" y="1720840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En quelques jours, le cœur fondu d’un réacteur peut descendre dans le sous-sol</a:t>
            </a:r>
            <a:endParaRPr lang="fr-FR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446319" y="1616443"/>
            <a:ext cx="3312368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5800" y="0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CENTRALES NUCLÉAIRES ET RISQUE SISMIQUE</a:t>
            </a:r>
            <a:endParaRPr lang="fr-FR" sz="3200" b="1" dirty="0"/>
          </a:p>
        </p:txBody>
      </p:sp>
      <p:pic>
        <p:nvPicPr>
          <p:cNvPr id="1026" name="Picture 2" descr="C:\Users\Chantal\Desktop\Nucléaire-Age et sismicité- 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73263"/>
            <a:ext cx="6192688" cy="6160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3548" y="1166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SOURCES D’EXPOSITIONS À LA RADIOACTIVITÉ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458112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Bilan de l’exposition moyenne de la population française</a:t>
            </a:r>
          </a:p>
          <a:p>
            <a:pPr algn="ctr"/>
            <a:r>
              <a:rPr lang="fr-FR" dirty="0" smtClean="0"/>
              <a:t>(Le total et les pourcentages divergent fortement selon les auteurs)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46702" y="5589240"/>
            <a:ext cx="76505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 smtClean="0"/>
              <a:t>Hors radioactivité d’origine naturelle ou médicale, la limite annuelle d’exposition</a:t>
            </a:r>
          </a:p>
          <a:p>
            <a:r>
              <a:rPr lang="fr-FR" dirty="0" smtClean="0"/>
              <a:t> a été fixée par le Code de la santé publique  :</a:t>
            </a:r>
          </a:p>
          <a:p>
            <a:pPr>
              <a:tabLst>
                <a:tab pos="1073150" algn="l"/>
              </a:tabLst>
            </a:pPr>
            <a:r>
              <a:rPr lang="fr-FR" dirty="0" smtClean="0"/>
              <a:t>	-   à </a:t>
            </a:r>
            <a:r>
              <a:rPr lang="fr-FR" b="1" dirty="0" smtClean="0"/>
              <a:t>1 mSv </a:t>
            </a:r>
            <a:r>
              <a:rPr lang="fr-FR" dirty="0" smtClean="0"/>
              <a:t>pour la population ;</a:t>
            </a:r>
          </a:p>
          <a:p>
            <a:pPr>
              <a:spcAft>
                <a:spcPts val="600"/>
              </a:spcAft>
              <a:tabLst>
                <a:tab pos="1073150" algn="l"/>
              </a:tabLst>
            </a:pPr>
            <a:r>
              <a:rPr lang="fr-FR" dirty="0" smtClean="0"/>
              <a:t>	-   à </a:t>
            </a:r>
            <a:r>
              <a:rPr lang="fr-FR" b="1" dirty="0" smtClean="0"/>
              <a:t>20 mSv </a:t>
            </a:r>
            <a:r>
              <a:rPr lang="fr-FR" dirty="0" smtClean="0"/>
              <a:t>pour les travailleurs du nucléaire.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16359"/>
          <a:stretch>
            <a:fillRect/>
          </a:stretch>
        </p:blipFill>
        <p:spPr bwMode="auto">
          <a:xfrm>
            <a:off x="85725" y="839453"/>
            <a:ext cx="89725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antal\Desktop\Divers Diapos conf-débat NE17\Facture électricité\Facture électricité 2016 - parts respectives.jpg"/>
          <p:cNvPicPr>
            <a:picLocks noChangeAspect="1" noChangeArrowheads="1"/>
          </p:cNvPicPr>
          <p:nvPr/>
        </p:nvPicPr>
        <p:blipFill>
          <a:blip r:embed="rId3" cstate="print"/>
          <a:srcRect r="21187"/>
          <a:stretch>
            <a:fillRect/>
          </a:stretch>
        </p:blipFill>
        <p:spPr bwMode="auto">
          <a:xfrm>
            <a:off x="381444" y="894065"/>
            <a:ext cx="8150995" cy="505647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932040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Source : Analyse CRE – 31 mars 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39652" y="188640"/>
            <a:ext cx="626469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COMPOSITION DE LA FACTURE D’ÉLECTRICITÉ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439273" y="34375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Fourniture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04048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Réseau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68405" y="2096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TVA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9912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CSPE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4043" y="22048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CSPE</a:t>
            </a:r>
            <a:r>
              <a:rPr lang="fr-FR" dirty="0" smtClean="0"/>
              <a:t> : contribution au service public de l’électricité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4627" y="32129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TCFE </a:t>
            </a:r>
            <a:r>
              <a:rPr lang="fr-FR" dirty="0" smtClean="0"/>
              <a:t>: taxe communale</a:t>
            </a:r>
          </a:p>
          <a:p>
            <a:r>
              <a:rPr lang="fr-FR" dirty="0" smtClean="0"/>
              <a:t> et taxe départementale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92034" y="38738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CTA</a:t>
            </a:r>
            <a:r>
              <a:rPr lang="fr-FR" dirty="0" smtClean="0"/>
              <a:t> : contribution tarifaire d’acheminent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576" y="60212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Les taxes et contributions représentent environ 36 % de la facture</a:t>
            </a:r>
            <a:endParaRPr lang="fr-FR" sz="2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antal\Desktop\Divers Diapos conf-débat NE17\STEP.jpg"/>
          <p:cNvPicPr>
            <a:picLocks noChangeAspect="1" noChangeArrowheads="1"/>
          </p:cNvPicPr>
          <p:nvPr/>
        </p:nvPicPr>
        <p:blipFill>
          <a:blip r:embed="rId3" cstate="print"/>
          <a:srcRect l="2439" t="5673" b="4089"/>
          <a:stretch>
            <a:fillRect/>
          </a:stretch>
        </p:blipFill>
        <p:spPr bwMode="auto">
          <a:xfrm>
            <a:off x="348197" y="260648"/>
            <a:ext cx="8447607" cy="629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Production nationale par filière - Ademe 100% ENR en 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846569"/>
            <a:ext cx="7905750" cy="53625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CAS DE RÉFÉRENCE DE L’ADEME – 100 % DE RENOUVELABLES EN 2050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83560" y="64886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prstClr val="black"/>
                </a:solidFill>
              </a:rPr>
              <a:t>Rapport de l’Ademe d’octobre 2015</a:t>
            </a:r>
            <a:endParaRPr lang="fr-FR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nucléaire\Conférences\Gémozac 21-09-2017 - Nucléaire et Allemagne\10 diapositives\3. Sources électriques 1990 à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61975"/>
            <a:ext cx="6067425" cy="62960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457030" y="216244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Charbon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058849" y="382992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Nucléaire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59771" y="28980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Renouvelables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92716" y="45402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Gaz naturel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ALLEMAGNE - ÉVOLUTION DU NUCLÉAIRE, DES RENOUVELABLES ET DES FOSSILES</a:t>
            </a:r>
            <a:endParaRPr lang="fr-FR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554" y="116631"/>
            <a:ext cx="5872891" cy="584775"/>
          </a:xfrm>
          <a:prstGeom prst="rect">
            <a:avLst/>
          </a:prstGeom>
          <a:solidFill>
            <a:srgbClr val="E7E7E7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3200" b="1" cap="all" dirty="0" smtClean="0"/>
              <a:t>Bref historique du nucléaire</a:t>
            </a:r>
            <a:endParaRPr lang="fr-FR" sz="3200" cap="all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5760" y="836712"/>
          <a:ext cx="8892480" cy="5968141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8892480"/>
              </a:tblGrid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1938 :  Découverte de la fission nucléaire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1942 :  1</a:t>
                      </a:r>
                      <a:r>
                        <a:rPr kumimoji="0" lang="fr-FR" sz="22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er</a:t>
                      </a: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réacteur nucléaire construit aux Etats-Unis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1945 :  Création du Commissariat à l’énergie atomique (CEA)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1948 :  1</a:t>
                      </a:r>
                      <a:r>
                        <a:rPr kumimoji="0" lang="fr-FR" sz="22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er</a:t>
                      </a: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réacteur français – il s’agit d’un réacteur expérimental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1955 :  Création de la commission « Péon »</a:t>
                      </a:r>
                      <a:endParaRPr lang="fr-FR" dirty="0"/>
                    </a:p>
                  </a:txBody>
                  <a:tcPr anchor="ctr"/>
                </a:tc>
              </a:tr>
              <a:tr h="1108141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073150" algn="l"/>
                        </a:tabLst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1956 :  Un réacteur français fournit les 1ers kilowattheures  électriques – 	Puissance de 2 mégawatts   </a:t>
                      </a:r>
                      <a:b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	EDF lance son 1</a:t>
                      </a:r>
                      <a:r>
                        <a:rPr kumimoji="0" lang="fr-FR" sz="22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er</a:t>
                      </a: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programme électronucléaire (type UNGG)</a:t>
                      </a:r>
                      <a:endParaRPr kumimoji="0" lang="fr-F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62050" algn="l"/>
                        </a:tabLst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1960 :  1</a:t>
                      </a:r>
                      <a:r>
                        <a:rPr kumimoji="0" lang="fr-FR" sz="22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ère</a:t>
                      </a: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bombe A française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85950" algn="l"/>
                        </a:tabLst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1966 – 1970 : Le V</a:t>
                      </a:r>
                      <a:r>
                        <a:rPr kumimoji="0" lang="fr-FR" sz="22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ème</a:t>
                      </a: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plan prévoit la construction de deux réacteurs par an</a:t>
                      </a:r>
                      <a:endParaRPr kumimoji="0" lang="fr-F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065338" algn="l"/>
                        </a:tabLst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1978 – 2002 : Mise en service de nos 58 réacteurs (type REP)</a:t>
                      </a:r>
                      <a:endParaRPr lang="fr-FR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065338" algn="l"/>
                        </a:tabLst>
                        <a:defRPr/>
                      </a:pPr>
                      <a:r>
                        <a:rPr kumimoji="0" lang="fr-FR" sz="2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2007 :  Début de la construction de l’EPR de Flamanville</a:t>
                      </a:r>
                      <a:endParaRPr kumimoji="0" lang="fr-FR" sz="2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000" y="14428"/>
            <a:ext cx="7164000" cy="635250"/>
          </a:xfrm>
          <a:solidFill>
            <a:srgbClr val="FBB8A2"/>
          </a:solidFill>
        </p:spPr>
        <p:txBody>
          <a:bodyPr>
            <a:normAutofit/>
          </a:bodyPr>
          <a:lstStyle/>
          <a:p>
            <a:r>
              <a:rPr lang="fr-FR" sz="3200" b="1" dirty="0" smtClean="0"/>
              <a:t>19 centrales et 58 réacteurs nucléaires</a:t>
            </a:r>
            <a:endParaRPr lang="fr-FR" sz="3200" b="1" dirty="0"/>
          </a:p>
        </p:txBody>
      </p:sp>
      <p:pic>
        <p:nvPicPr>
          <p:cNvPr id="9218" name="Picture 2" descr="C:\Users\Chantal\Desktop\Carte des centrales nucléaires en Fran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996"/>
          <a:stretch>
            <a:fillRect/>
          </a:stretch>
        </p:blipFill>
        <p:spPr bwMode="auto">
          <a:xfrm>
            <a:off x="251520" y="692696"/>
            <a:ext cx="6513099" cy="5451703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>
            <a:off x="1331640" y="653347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331308" y="1684183"/>
            <a:ext cx="27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Une centrale comprend  2, 4 ou 6  réacteurs nucléaires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2 réacteurs à Civaux</a:t>
            </a:r>
          </a:p>
          <a:p>
            <a:pPr algn="ctr"/>
            <a:r>
              <a:rPr lang="fr-FR" sz="2400" b="1" dirty="0" smtClean="0"/>
              <a:t>4 au Blayais</a:t>
            </a:r>
          </a:p>
          <a:p>
            <a:pPr algn="ctr"/>
            <a:r>
              <a:rPr lang="fr-FR" sz="2400" b="1" dirty="0" smtClean="0"/>
              <a:t>6 à Gravelines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17552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cap="small" dirty="0" smtClean="0"/>
              <a:t>une production électrique très nucléarisée et très centralisée</a:t>
            </a:r>
            <a:endParaRPr lang="fr-FR" sz="26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568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Tours de refroidissement et réacteurs</a:t>
            </a:r>
            <a:endParaRPr lang="fr-FR" dirty="0"/>
          </a:p>
        </p:txBody>
      </p:sp>
      <p:pic>
        <p:nvPicPr>
          <p:cNvPr id="10242" name="Picture 2" descr="C:\Users\Chantal\Desktop\Cattenom - tours et réacteu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20334"/>
            <a:ext cx="8115300" cy="35147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5739" y="4691602"/>
            <a:ext cx="25922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Tour de refroidissement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664281" y="4695876"/>
            <a:ext cx="10801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Réacteur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5" idx="0"/>
          </p:cNvCxnSpPr>
          <p:nvPr/>
        </p:nvCxnSpPr>
        <p:spPr>
          <a:xfrm flipV="1">
            <a:off x="2031883" y="3899514"/>
            <a:ext cx="19837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139952" y="3922092"/>
            <a:ext cx="19837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23528" y="5117942"/>
            <a:ext cx="84969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361950" algn="l"/>
              </a:tabLst>
            </a:pPr>
            <a:r>
              <a:rPr lang="fr-FR" b="1" dirty="0" smtClean="0"/>
              <a:t>	Quand le débit d’un fleuve ou d’une rivière est insuffisant pour refroidir l’eau du circuit de refroidissement , cette eau est refroidie dans une tour aéroréfrigérante. </a:t>
            </a:r>
          </a:p>
          <a:p>
            <a:pPr>
              <a:tabLst>
                <a:tab pos="361950" algn="l"/>
              </a:tabLst>
            </a:pPr>
            <a:r>
              <a:rPr lang="fr-FR" b="1" dirty="0" smtClean="0"/>
              <a:t>	Avec tour de refroidissement  :  prélèvement de 2 m</a:t>
            </a:r>
            <a:r>
              <a:rPr lang="fr-FR" b="1" baseline="30000" dirty="0" smtClean="0"/>
              <a:t>3</a:t>
            </a:r>
            <a:r>
              <a:rPr lang="fr-FR" b="1" dirty="0" smtClean="0"/>
              <a:t> d’eau par seconde</a:t>
            </a:r>
          </a:p>
          <a:p>
            <a:pPr>
              <a:tabLst>
                <a:tab pos="361950" algn="l"/>
              </a:tabLst>
            </a:pPr>
            <a:r>
              <a:rPr lang="fr-FR" b="1" dirty="0" smtClean="0"/>
              <a:t>	Sans tour de refroidissement  :  prélèvement de 50 m</a:t>
            </a:r>
            <a:r>
              <a:rPr lang="fr-FR" b="1" baseline="30000" dirty="0" smtClean="0"/>
              <a:t>3 </a:t>
            </a:r>
            <a:r>
              <a:rPr lang="fr-FR" b="1" dirty="0" smtClean="0"/>
              <a:t>d’eau par seconde</a:t>
            </a:r>
          </a:p>
          <a:p>
            <a:pPr>
              <a:tabLst>
                <a:tab pos="361950" algn="l"/>
              </a:tabLst>
            </a:pPr>
            <a:r>
              <a:rPr lang="fr-FR" b="1" dirty="0" smtClean="0"/>
              <a:t>	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31991" y="646729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Centrale  de Cattenom en Moselle - Photo AFP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16216" y="3449446"/>
            <a:ext cx="1080000" cy="360000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516216" y="4169526"/>
            <a:ext cx="1224000" cy="360000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528573" y="4889606"/>
            <a:ext cx="1008000" cy="360000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061943" y="31260"/>
            <a:ext cx="936104" cy="540000"/>
          </a:xfrm>
          <a:prstGeom prst="ellipse">
            <a:avLst/>
          </a:prstGeom>
          <a:solidFill>
            <a:srgbClr val="F0F1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47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Âges   des 58 réacteurs fin 2016</a:t>
            </a:r>
            <a:endParaRPr lang="fr-FR" sz="3200" b="1" dirty="0"/>
          </a:p>
        </p:txBody>
      </p:sp>
      <p:pic>
        <p:nvPicPr>
          <p:cNvPr id="4098" name="Picture 2" descr="C:\Users\Chantal\Desktop\Age des réacteurs fin 2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98" y="620688"/>
            <a:ext cx="5400600" cy="573749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13792" y="6393685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La mise en service de la majorité de nos réacteurs date des  années 1980</a:t>
            </a:r>
            <a:endParaRPr lang="fr-FR" b="1" cap="all" dirty="0"/>
          </a:p>
        </p:txBody>
      </p:sp>
      <p:sp>
        <p:nvSpPr>
          <p:cNvPr id="7" name="ZoneTexte 6"/>
          <p:cNvSpPr txBox="1"/>
          <p:nvPr/>
        </p:nvSpPr>
        <p:spPr>
          <a:xfrm>
            <a:off x="5835341" y="1058691"/>
            <a:ext cx="3177000" cy="42780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b="1" smtClean="0"/>
              <a:t>46 </a:t>
            </a:r>
            <a:r>
              <a:rPr lang="fr-FR" sz="2800" b="1" dirty="0" smtClean="0"/>
              <a:t>réacteurs ont </a:t>
            </a:r>
          </a:p>
          <a:p>
            <a:pPr algn="ctr"/>
            <a:r>
              <a:rPr lang="fr-FR" sz="2800" b="1" dirty="0" smtClean="0"/>
              <a:t>plus de 30 ans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L’âge élevé des réacteurs</a:t>
            </a:r>
          </a:p>
          <a:p>
            <a:r>
              <a:rPr lang="fr-FR" sz="2400" b="1" dirty="0" smtClean="0"/>
              <a:t>implique : </a:t>
            </a:r>
          </a:p>
          <a:p>
            <a:endParaRPr lang="fr-FR" sz="2400" b="1" dirty="0" smtClean="0"/>
          </a:p>
          <a:p>
            <a:pPr marL="185738" lvl="1">
              <a:buFont typeface="Wingdings 3"/>
              <a:buChar char="9"/>
              <a:tabLst>
                <a:tab pos="542925" algn="l"/>
              </a:tabLst>
            </a:pPr>
            <a:r>
              <a:rPr lang="fr-FR" sz="2400" b="1" dirty="0" smtClean="0">
                <a:sym typeface="Wingdings 3"/>
              </a:rPr>
              <a:t>     </a:t>
            </a:r>
            <a:r>
              <a:rPr lang="fr-FR" sz="2400" b="1" cap="small" dirty="0" smtClean="0">
                <a:sym typeface="Wingdings 3"/>
              </a:rPr>
              <a:t>Travaux  importants</a:t>
            </a:r>
          </a:p>
          <a:p>
            <a:pPr>
              <a:buFont typeface="Wingdings 3"/>
              <a:buChar char="9"/>
            </a:pPr>
            <a:endParaRPr lang="fr-FR" sz="2400" b="1" dirty="0" smtClean="0">
              <a:sym typeface="Wingdings 3"/>
            </a:endParaRPr>
          </a:p>
          <a:p>
            <a:pPr marL="185738" lvl="1">
              <a:buFont typeface="Wingdings 3"/>
              <a:buChar char="9"/>
              <a:tabLst>
                <a:tab pos="715963" algn="l"/>
              </a:tabLst>
            </a:pPr>
            <a:r>
              <a:rPr lang="fr-FR" sz="2400" b="1" dirty="0" smtClean="0">
                <a:sym typeface="Wingdings 3"/>
              </a:rPr>
              <a:t> 	</a:t>
            </a:r>
            <a:r>
              <a:rPr lang="fr-FR" sz="2400" b="1" cap="small" dirty="0" smtClean="0">
                <a:sym typeface="Wingdings 3"/>
              </a:rPr>
              <a:t>Dépenses  élevées</a:t>
            </a:r>
          </a:p>
          <a:p>
            <a:pPr>
              <a:buFont typeface="Wingdings 3"/>
              <a:buChar char="9"/>
            </a:pPr>
            <a:endParaRPr lang="fr-FR" sz="2400" b="1" dirty="0" smtClean="0">
              <a:sym typeface="Wingdings 3"/>
            </a:endParaRPr>
          </a:p>
          <a:p>
            <a:pPr marL="185738" lvl="1">
              <a:buFont typeface="Wingdings 3"/>
              <a:buChar char="9"/>
              <a:tabLst>
                <a:tab pos="715963" algn="l"/>
              </a:tabLst>
            </a:pPr>
            <a:r>
              <a:rPr lang="fr-FR" sz="2400" b="1" dirty="0" smtClean="0">
                <a:sym typeface="Wingdings 3"/>
              </a:rPr>
              <a:t>   	</a:t>
            </a:r>
            <a:r>
              <a:rPr lang="fr-FR" sz="2400" b="1" cap="small" dirty="0" smtClean="0">
                <a:sym typeface="Wingdings 3"/>
              </a:rPr>
              <a:t>Risques  élevés</a:t>
            </a:r>
            <a:endParaRPr lang="fr-FR" b="1" cap="small" dirty="0"/>
          </a:p>
        </p:txBody>
      </p:sp>
      <p:sp>
        <p:nvSpPr>
          <p:cNvPr id="11" name="Rectangle 10"/>
          <p:cNvSpPr/>
          <p:nvPr/>
        </p:nvSpPr>
        <p:spPr>
          <a:xfrm>
            <a:off x="6084168" y="1052736"/>
            <a:ext cx="2736304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1710</Words>
  <Application>Microsoft Office PowerPoint</Application>
  <PresentationFormat>Affichage à l'écran (4:3)</PresentationFormat>
  <Paragraphs>378</Paragraphs>
  <Slides>55</Slides>
  <Notes>55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1_Thème Office</vt:lpstr>
      <vt:lpstr>Diapositive 1</vt:lpstr>
      <vt:lpstr>Diapositive 2</vt:lpstr>
      <vt:lpstr>Fierté de la haute technologie nucléaire</vt:lpstr>
      <vt:lpstr>Dépôts radioactifs Tchernobyl et Fukushima</vt:lpstr>
      <vt:lpstr>Diapositive 5</vt:lpstr>
      <vt:lpstr>Diapositive 6</vt:lpstr>
      <vt:lpstr>19 centrales et 58 réacteurs nucléaires</vt:lpstr>
      <vt:lpstr>Tours de refroidissement et réacteurs</vt:lpstr>
      <vt:lpstr>Âges   des 58 réacteurs fin 2016</vt:lpstr>
      <vt:lpstr>Puissances   des 58 réacteurs</vt:lpstr>
      <vt:lpstr>Diapositive 11</vt:lpstr>
      <vt:lpstr>Environ 400 réacteurs en service dans le monde</vt:lpstr>
      <vt:lpstr>Nombre de réacteurs actifs et nombre de réacteurs construits (mars 2016)</vt:lpstr>
      <vt:lpstr>FONCTIONNEMENT D’UNE CENTRALE NUCLÉAIRE</vt:lpstr>
      <vt:lpstr>Turbine Arabelle : Alstom        General Electric</vt:lpstr>
      <vt:lpstr>ACHEMINEMENT DE L’ÉLECTRICITÉ</vt:lpstr>
      <vt:lpstr>ACHEMINEMENT DE L’ÉLECTRICITÉ</vt:lpstr>
      <vt:lpstr>LA  FISSION  NUCLÉAIRE</vt:lpstr>
      <vt:lpstr>LES RÉACTIONS EN CHAÎNE</vt:lpstr>
      <vt:lpstr>RADIOACTIVITÉ  :  émissions de particules et de rayons</vt:lpstr>
      <vt:lpstr>DE L’URANIUM JUSQU’AUX COMBUSTIBLES USÉS 6 étapes principales   :</vt:lpstr>
      <vt:lpstr>Extraction de l’uranium</vt:lpstr>
      <vt:lpstr>Du minerai au concentré d’uranium</vt:lpstr>
      <vt:lpstr>DE  MALVÉSI  À   PIERRELATTE</vt:lpstr>
      <vt:lpstr>Enrichissement de l’uranium</vt:lpstr>
      <vt:lpstr>Assemblage de combustible</vt:lpstr>
      <vt:lpstr>Déchargement du combustible</vt:lpstr>
      <vt:lpstr>Déchets de la filière nucléaire</vt:lpstr>
      <vt:lpstr>Diapositive 29</vt:lpstr>
      <vt:lpstr>Laboratoire – Projet Cigéo</vt:lpstr>
      <vt:lpstr>Un accident majeur est possible en France</vt:lpstr>
      <vt:lpstr>INDEMNISATION PAR EDF - COÛT D’UN ACCIDENT MAJEUR</vt:lpstr>
      <vt:lpstr>ACCIDENT NUCLÉAIRE PROTECTION / INTERVENTION</vt:lpstr>
      <vt:lpstr> PLAN PARTICULIER D’INTERVENTION (PPI)  </vt:lpstr>
      <vt:lpstr>QUE FAIRE EN CAS D’ACCIDENT NUCLÉAIRE ?</vt:lpstr>
      <vt:lpstr>LA CENTRALE DU BLAYAIS</vt:lpstr>
      <vt:lpstr>Evolution mondiale  de production électrique par source</vt:lpstr>
      <vt:lpstr>Sondages réalisés auprès des Français</vt:lpstr>
      <vt:lpstr>FRANCE - BILAN ÉLECTRIQUE 2016</vt:lpstr>
      <vt:lpstr>Diapositive 40</vt:lpstr>
      <vt:lpstr>Diapositive 41</vt:lpstr>
      <vt:lpstr>Production solaire 2006 à 2016</vt:lpstr>
      <vt:lpstr>Diapositive 43</vt:lpstr>
      <vt:lpstr>Production éolienne 2001 à 2016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Chantal</dc:creator>
  <cp:lastModifiedBy>Chantal</cp:lastModifiedBy>
  <cp:revision>706</cp:revision>
  <dcterms:created xsi:type="dcterms:W3CDTF">2017-11-03T12:54:42Z</dcterms:created>
  <dcterms:modified xsi:type="dcterms:W3CDTF">2018-04-01T13:48:30Z</dcterms:modified>
</cp:coreProperties>
</file>