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cteur droit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17F9-BEEF-498D-A761-B15F7FFEEFC5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8B274C-642B-4E37-BEC9-507CE497CE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D1D7-D089-4350-B1D6-58140B0AB6B1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19891-A854-4691-BE48-ECB0F80FAD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necteur droit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lipse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lipse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F4F48-2249-4F7D-B71E-724829373E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3C45-FE74-4230-BBA5-3DD900450E1F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2F76-07DF-4FE6-9A57-518800642BAB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337EC-4EF9-4C32-8F94-879E56E7D9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lipse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E094-41C3-4EE5-ACC3-684BAA93A822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072BAB-AB05-4503-B2DA-E7B371E727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8F2C-E58F-44C2-A3EB-19AABD26B9FC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FD582-2216-4421-B0F0-FE6DD596C1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cteur droit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lipse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BD03B-7C19-4543-A04C-33B22BDE2A0B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3E0A4B91-D2E1-4C82-ADA7-231F9D8D3F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FA9F-4602-4F15-8BB9-56C49ADC1EE4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1FB2-DBF0-45A0-A5F1-BC6B80B61E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37DD-B8B4-411C-A860-D46C250B3044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EFDF19-9EDA-41FA-90F8-06F05BCD09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98A58E1-061F-4E10-9203-C6216D3246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DF06-6B38-495D-9E9A-62B6D8D20B35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FD391-9BBF-4621-AE4C-CA0EF1826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9EB1F-9F47-42E5-A83B-CDACE998C2ED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68A9522-1A7A-4924-82EC-B746DE1FEDE1}" type="datetimeFigureOut">
              <a:rPr lang="fr-FR"/>
              <a:pPr>
                <a:defRPr/>
              </a:pPr>
              <a:t>30/11/2012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E75588-7B8B-47B5-9484-CAA0D2FABE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3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Traduction </a:t>
            </a:r>
            <a:r>
              <a:rPr lang="fr-FR" dirty="0" err="1" smtClean="0"/>
              <a:t>elise</a:t>
            </a:r>
            <a:r>
              <a:rPr lang="fr-FR" dirty="0" smtClean="0"/>
              <a:t> </a:t>
            </a:r>
            <a:r>
              <a:rPr lang="fr-FR" dirty="0" err="1" smtClean="0"/>
              <a:t>peizerat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rejets radioactifs massifs sont totalement différents des rejets contrôlés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Une catastrophe nationale mais gérable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catastrophe nationale (120 Mrd€)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Environ 6% du PIB annuel ; 3-6 ans de croissance économique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Les accidents industriels graves les plus récents ont coûté autour de  2 Mrd€…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Les coûts de mauvaise image et d’électricité rassemblent environ 77% du total et ne sont presque pas en lien avec la région plus particulièrement touchée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crise gérable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Les coûts de radioactivité seuls représentent moins de 20% du total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Les sinistrés seraient au nombre de 3500 (seulement…)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Les hauts dirigeants de la crise sont prêts à faire face au chaos médiatique et aux enjeux économiques plutôt qu’à une véritable catastrophe nucléaire.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/>
          </a:p>
        </p:txBody>
      </p:sp>
      <p:sp>
        <p:nvSpPr>
          <p:cNvPr id="23554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L’Accident nucléaire majeur en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L’accident nucléaire majeur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fr-FR" smtClean="0"/>
              <a:t>Fonte du cœur du réacteur sur une centrale française de 900 MWe de type REP suivi de fuites radioactives massives</a:t>
            </a:r>
          </a:p>
          <a:p>
            <a:r>
              <a:rPr lang="fr-FR" smtClean="0"/>
              <a:t>De nouveau, les termes sources peuvent être plus ou moins graves et les conditions météo plus ou moins favorables</a:t>
            </a:r>
          </a:p>
          <a:p>
            <a:r>
              <a:rPr lang="fr-FR" smtClean="0"/>
              <a:t>De même, les chiffres sont estimés du point de vue de la France et sont différents de ceux vus de la région affectée, et de ceux envisagés par l’Union Européenne</a:t>
            </a:r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0"/>
            <a:ext cx="8534400" cy="1057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Coûts d’un accident nucléaire majeur représentatif en France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639"/>
                <a:gridCol w="1143008"/>
                <a:gridCol w="1090591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Mrd€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</a:t>
                      </a:r>
                      <a:r>
                        <a:rPr lang="fr-FR" baseline="0" dirty="0" smtClean="0"/>
                        <a:t> sur site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 radioactifs hors site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Zones contaminées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 liés à la production</a:t>
                      </a:r>
                      <a:r>
                        <a:rPr lang="fr-FR" baseline="0" dirty="0" smtClean="0"/>
                        <a:t> d’électricité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 liés à la mauvaise image du nucléaire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 (arrondi)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Catastrophe nucléaire majeure -1 (coûts)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fr-FR" smtClean="0"/>
              <a:t>Les conséquences de la radioactivité pourraient coûter plus de 160 Mrd€ soit:</a:t>
            </a:r>
          </a:p>
          <a:p>
            <a:pPr lvl="1"/>
            <a:r>
              <a:rPr lang="fr-FR" smtClean="0"/>
              <a:t>8 fois plus qu’un accident grave prototypique</a:t>
            </a:r>
          </a:p>
          <a:p>
            <a:pPr lvl="1">
              <a:buFont typeface="Wingdings" pitchFamily="2" charset="2"/>
              <a:buNone/>
            </a:pPr>
            <a:r>
              <a:rPr lang="fr-FR" smtClean="0"/>
              <a:t>	Et plus que le coût </a:t>
            </a:r>
            <a:r>
              <a:rPr lang="fr-FR" i="1" smtClean="0"/>
              <a:t>total</a:t>
            </a:r>
            <a:r>
              <a:rPr lang="fr-FR" smtClean="0"/>
              <a:t> d’un accident grave</a:t>
            </a:r>
          </a:p>
          <a:p>
            <a:r>
              <a:rPr lang="fr-FR" smtClean="0"/>
              <a:t>Les coûts hors site seraient multipliés par 6</a:t>
            </a:r>
          </a:p>
          <a:p>
            <a:r>
              <a:rPr lang="fr-FR" smtClean="0"/>
              <a:t>Les coûts pour les zones contaminées dépasseraient 5% du PIB annuel.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Catastrophe nucléaire majeure -1 (chiffres)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 nombre de sinistrés atteindrait 100 000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 nombre de cancers à prévoir serait élevé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impacts psychologiques seraient sérieux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quantité de denrées agricoles perdues à détruire serait considérable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gestion des zones contaminées (hors zone d’exclusion) constituerait un défi permanent pour de nombreuses années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pays limitrophes seraient touchés par la contamination également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Catastrophe nucléaire majeure -1 (implications)</a:t>
            </a:r>
            <a:endParaRPr lang="fr-FR" dirty="0"/>
          </a:p>
        </p:txBody>
      </p:sp>
      <p:sp>
        <p:nvSpPr>
          <p:cNvPr id="2867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fr-FR" smtClean="0"/>
              <a:t>Un impact radioactif de cet ampleur aurait pour conséquence une grande souffrance des populations touchées</a:t>
            </a:r>
          </a:p>
          <a:p>
            <a:r>
              <a:rPr lang="fr-FR" smtClean="0"/>
              <a:t>Ces coûts associés pourraient être re-qualifés en « coûts humains » et ainsi générer chez les décideurs une volonté réelle de payer la facture de la prévention</a:t>
            </a:r>
          </a:p>
          <a:p>
            <a:r>
              <a:rPr lang="fr-FR" smtClean="0"/>
              <a:t>Au total, les « coûts humains » représenteraient 40% du total des coûts mais peuvent peser plus lourd dans les décisions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Coûts « économiques » élevés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coûts liés à la mauvais image et à la production d’électricité sont plus diffus et sont portés par la population entière;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	de tels coûts seraient élevés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coûts liés à la mauvaise image pourraient atteindre le chiffre incroyable de au moins 160 Mrd€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	autant que les coûts de radioactivité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coûts liés à l’électricité seraient deux fois plus élevés que dans un accident grave (60 Mrd€)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Ces chiffres sont des ordres de grandeurs estimés fruits d’une réflexion.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	Ils sont  toutefois moins fiable que pour les accidents sévères.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D’Enormes pertes totales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Au total, un accident majeur typique pourrait coûter plus de 400 Mrd€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Plus que 20% du PIB annuel de la France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Plus que 10 ans de croissance économique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fr-FR" dirty="0" smtClean="0"/>
              <a:t>Serrait comparable à mener une guerre régionale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 pays serait irradié en plus de se retrouver face à des pertes énormes. Très certainement, cela mènerait à des transformations politiques et sociales profondes.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 pays serait durablement abattu par une telle épreuve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	La catastrophe resterait dans l’Histoire pendant des décennies, l’Europe de l’ouest toute entière serait affectée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Remarques conclusives</a:t>
            </a:r>
          </a:p>
        </p:txBody>
      </p:sp>
      <p:sp>
        <p:nvSpPr>
          <p:cNvPr id="3174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Georgia" pitchFamily="18" charset="0"/>
              <a:buAutoNum type="arabicPeriod"/>
            </a:pPr>
            <a:r>
              <a:rPr lang="fr-FR" smtClean="0"/>
              <a:t>Les fuites massives sont foncièrement différentes des fuites contrôlés:</a:t>
            </a:r>
          </a:p>
          <a:p>
            <a:pPr marL="787400" lvl="1" indent="-514350"/>
            <a:r>
              <a:rPr lang="fr-FR" smtClean="0"/>
              <a:t>Les fuites contrôlées mènent à une crise économique, les plupart des coûts sont portés par la population entière de manière diffuse</a:t>
            </a:r>
          </a:p>
          <a:p>
            <a:pPr marL="787400" lvl="1" indent="-514350"/>
            <a:r>
              <a:rPr lang="fr-FR" smtClean="0"/>
              <a:t>Tout au contraire, les fuites massives engendrent des conséquences massives et le nombre de victimes peut être considérable et toucher  toutes les couches de la société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Estimation des coûts des accidents nucléaires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Remarques conclusives</a:t>
            </a:r>
          </a:p>
        </p:txBody>
      </p:sp>
      <p:sp>
        <p:nvSpPr>
          <p:cNvPr id="3277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Georgia" pitchFamily="18" charset="0"/>
              <a:buAutoNum type="arabicPeriod" startAt="2"/>
            </a:pPr>
            <a:r>
              <a:rPr lang="fr-FR" smtClean="0"/>
              <a:t>Ces informations devraient être utiles à ceux qui gèrent les crises:</a:t>
            </a:r>
          </a:p>
          <a:p>
            <a:pPr marL="787400" lvl="1" indent="-514350"/>
            <a:r>
              <a:rPr lang="fr-FR" smtClean="0"/>
              <a:t>Afin d’aider à développer une vision globale de ce qu’est une crise nucléaire</a:t>
            </a:r>
          </a:p>
          <a:p>
            <a:pPr marL="787400" lvl="1" indent="-514350"/>
            <a:r>
              <a:rPr lang="fr-FR" smtClean="0"/>
              <a:t>Afin d’éviter des erreurs majeures dès les premières étapes, erreurs qui peuvent peser lourd sur le long-terme</a:t>
            </a:r>
          </a:p>
          <a:p>
            <a:pPr marL="787400" lvl="1" indent="-514350"/>
            <a:r>
              <a:rPr lang="fr-FR" smtClean="0"/>
              <a:t>Afin d’améliorer la préparation de la crise si on se rend compte que les conséquences liées à la radioactivités que sont qu’une partie de la crise, voire une partie mineure en termes économiques.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Remarques conclusives</a:t>
            </a:r>
          </a:p>
        </p:txBody>
      </p:sp>
      <p:sp>
        <p:nvSpPr>
          <p:cNvPr id="3379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Georgia" pitchFamily="18" charset="0"/>
              <a:buAutoNum type="arabicPeriod" startAt="3"/>
            </a:pPr>
            <a:r>
              <a:rPr lang="fr-FR" smtClean="0"/>
              <a:t>Les décisions sur la sécurité ont également besoin de connaître cette vision des faits:</a:t>
            </a:r>
          </a:p>
          <a:p>
            <a:pPr marL="787400" lvl="1" indent="-514350"/>
            <a:r>
              <a:rPr lang="fr-FR" smtClean="0"/>
              <a:t>Les enjeux pour la nation sont énormes en cas de situations extrêmes</a:t>
            </a:r>
          </a:p>
          <a:p>
            <a:pPr marL="787400" lvl="1" indent="-514350"/>
            <a:r>
              <a:rPr lang="fr-FR" smtClean="0"/>
              <a:t>En conséquence, leur probabilité plus faible ne doit pas venir contre-balancer la catastrophe potentielle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/>
          </a:p>
        </p:txBody>
      </p:sp>
      <p:sp>
        <p:nvSpPr>
          <p:cNvPr id="3481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Merci pour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85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estimations de coûts doivent être exhaustives pour construire une vision synthétique</a:t>
            </a:r>
            <a:endParaRPr lang="fr-FR" dirty="0"/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fr-FR" smtClean="0"/>
              <a:t>Aucun élément lié aux coûts ne doit être négligé</a:t>
            </a:r>
          </a:p>
          <a:p>
            <a:r>
              <a:rPr lang="fr-FR" smtClean="0"/>
              <a:t>Sinon, les estimations seront sous-estimées.</a:t>
            </a:r>
          </a:p>
          <a:p>
            <a:r>
              <a:rPr lang="fr-FR" smtClean="0"/>
              <a:t>Si les coûts des accidents sont sous-estimés, l’investissement sur la prévention, aussi, sera sous-estimé.</a:t>
            </a:r>
          </a:p>
          <a:p>
            <a:r>
              <a:rPr lang="fr-FR" smtClean="0"/>
              <a:t>Les dépenses de prévention seront ainsi inférieures à ce qui serait optimal, avec pour conséquence le maintien d’un niveau de risque trop élevé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1000125"/>
          </a:xfrm>
        </p:spPr>
        <p:txBody>
          <a:bodyPr/>
          <a:lstStyle/>
          <a:p>
            <a:r>
              <a:rPr lang="fr-FR" sz="2400" smtClean="0">
                <a:solidFill>
                  <a:srgbClr val="7B9899"/>
                </a:solidFill>
              </a:rPr>
              <a:t>Les (mauvaises) raisons pour lesquelles certaines composantes du coût financier pourraient être négligées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Certains coûts sont assez difficiles à estimer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chiffres obtenus n’ont peut-être pas le niveau de précision de ceux de sciences telles que l’astronomie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dirty="0" smtClean="0"/>
              <a:t>Avec de tels arguments, on ne fait aucune estimation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Or, une mauvaise estimation, c’est mieux que pas d’estimation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mauvaise estimation peut permettre de réaliser une estimation paramétrée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1000125"/>
          </a:xfrm>
        </p:spPr>
        <p:txBody>
          <a:bodyPr/>
          <a:lstStyle/>
          <a:p>
            <a:r>
              <a:rPr lang="fr-FR" sz="2400" smtClean="0">
                <a:solidFill>
                  <a:srgbClr val="7B9899"/>
                </a:solidFill>
              </a:rPr>
              <a:t>Les (mauvaises) raisons pour lesquelles certaines composantes du coût financier pourraient être négligées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décisions ne seraient que politiques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estimations de coûts elles-mêmes ne sont que politiques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Tous les chiffres peuvent n’être que le résultat d’objectifs politiques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Or, c’est précisément parce qu’on risque de produire des chiffres erronés qu’il faut se fixer explicitement un objectif de plus de professionnalisme.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Des analyses objectives doivent être faites, mises à disposition, et exposées à un public le plus large possible.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Les grandes catégories de coût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composante de coût classique est ce que nous appelons les Coûts Radioactifs Hors Site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coûts sur site ne sont pas négligeables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coûts liés à la mauvaise réputation du nucléaire peuvent être élevés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coûts liés à la production d’électricité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Dans les scénarii d’accidents les plus graves, des zones importantes peuvent être fortement contaminées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Il peut y avoir des coûts supplémentaires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/>
          </a:p>
        </p:txBody>
      </p:sp>
      <p:sp>
        <p:nvSpPr>
          <p:cNvPr id="1945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L’Accident nucléaire grave en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7B9899"/>
                </a:solidFill>
              </a:rPr>
              <a:t>L’Accident nucléaire grave en France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fr-FR" smtClean="0"/>
              <a:t>Fonte du cœur du réacteur sur une centrale française de 900 MWe de type REP suivi de fuites radioactives à peu près contrôlées, donc non massives</a:t>
            </a:r>
          </a:p>
          <a:p>
            <a:r>
              <a:rPr lang="fr-FR" smtClean="0"/>
              <a:t>Les termes sources peuvent être plus ou moins graves dans cette famille d’accidents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	Les conditions météo sont plus ou moins favorables</a:t>
            </a:r>
          </a:p>
          <a:p>
            <a:r>
              <a:rPr lang="fr-FR" smtClean="0"/>
              <a:t>Les chiffres sont estimés du point de vue de la France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	Ils sont différents de ceux vus de la région affectée et de ceux envisagés par l’Union Européenne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0"/>
            <a:ext cx="8534400" cy="1057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Coûts d’un accident nucléaire grave représentatif en France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639"/>
                <a:gridCol w="1143008"/>
                <a:gridCol w="1090591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Mrd€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</a:t>
                      </a:r>
                      <a:r>
                        <a:rPr lang="fr-FR" baseline="0" dirty="0" smtClean="0"/>
                        <a:t> sur site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 radioactifs hors site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Zones contaminées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 liés à la production</a:t>
                      </a:r>
                      <a:r>
                        <a:rPr lang="fr-FR" baseline="0" dirty="0" smtClean="0"/>
                        <a:t> d’électricité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Coûts liés à la mauvaise image du nucléaire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Total (arrondi)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473</TotalTime>
  <Words>1187</Words>
  <Application>Microsoft Office PowerPoint</Application>
  <PresentationFormat>Affichage à l'écran (4:3)</PresentationFormat>
  <Paragraphs>142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12</vt:i4>
      </vt:variant>
      <vt:variant>
        <vt:lpstr>Titres des diapositives</vt:lpstr>
      </vt:variant>
      <vt:variant>
        <vt:i4>22</vt:i4>
      </vt:variant>
    </vt:vector>
  </HeadingPairs>
  <TitlesOfParts>
    <vt:vector size="39" baseType="lpstr">
      <vt:lpstr>Georgia</vt:lpstr>
      <vt:lpstr>Arial</vt:lpstr>
      <vt:lpstr>Wingdings 2</vt:lpstr>
      <vt:lpstr>Wingdings</vt:lpstr>
      <vt:lpstr>Calibri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Les rejets radioactifs massifs sont totalement différents des rejets contrôlés</vt:lpstr>
      <vt:lpstr>Estimation des coûts des accidents nucléaires</vt:lpstr>
      <vt:lpstr>Les estimations de coûts doivent être exhaustives pour construire une vision synthétique</vt:lpstr>
      <vt:lpstr>Les (mauvaises) raisons pour lesquelles certaines composantes du coût financier pourraient être négligées 1</vt:lpstr>
      <vt:lpstr>Les (mauvaises) raisons pour lesquelles certaines composantes du coût financier pourraient être négligées 2</vt:lpstr>
      <vt:lpstr>Les grandes catégories de coût</vt:lpstr>
      <vt:lpstr>L’Accident nucléaire grave en France</vt:lpstr>
      <vt:lpstr>L’Accident nucléaire grave en France</vt:lpstr>
      <vt:lpstr>Coûts d’un accident nucléaire grave représentatif en France</vt:lpstr>
      <vt:lpstr>Une catastrophe nationale mais gérable</vt:lpstr>
      <vt:lpstr>L’Accident nucléaire majeur en France</vt:lpstr>
      <vt:lpstr>L’accident nucléaire majeur</vt:lpstr>
      <vt:lpstr>Coûts d’un accident nucléaire majeur représentatif en France</vt:lpstr>
      <vt:lpstr>Catastrophe nucléaire majeure -1 (coûts)</vt:lpstr>
      <vt:lpstr>Catastrophe nucléaire majeure -1 (chiffres)</vt:lpstr>
      <vt:lpstr>Catastrophe nucléaire majeure -1 (implications)</vt:lpstr>
      <vt:lpstr>Coûts « économiques » élevés</vt:lpstr>
      <vt:lpstr>D’Enormes pertes totales</vt:lpstr>
      <vt:lpstr>Remarques conclusives</vt:lpstr>
      <vt:lpstr>Remarques conclusives</vt:lpstr>
      <vt:lpstr>Remarques conclusives</vt:lpstr>
      <vt:lpstr>Merci pour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rejets radiologiques massifs sont totalement différents des rejets contrôlés</dc:title>
  <dc:creator>pepeze</dc:creator>
  <cp:lastModifiedBy>bertrandol</cp:lastModifiedBy>
  <cp:revision>32</cp:revision>
  <dcterms:created xsi:type="dcterms:W3CDTF">2012-11-29T16:56:24Z</dcterms:created>
  <dcterms:modified xsi:type="dcterms:W3CDTF">2012-11-30T10:50:46Z</dcterms:modified>
</cp:coreProperties>
</file>